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76" r:id="rId2"/>
    <p:sldId id="275" r:id="rId3"/>
    <p:sldId id="277" r:id="rId4"/>
    <p:sldId id="256" r:id="rId5"/>
    <p:sldId id="258" r:id="rId6"/>
    <p:sldId id="259" r:id="rId7"/>
    <p:sldId id="285" r:id="rId8"/>
    <p:sldId id="286" r:id="rId9"/>
    <p:sldId id="260" r:id="rId10"/>
    <p:sldId id="261" r:id="rId11"/>
    <p:sldId id="287" r:id="rId12"/>
    <p:sldId id="262" r:id="rId13"/>
    <p:sldId id="263" r:id="rId14"/>
    <p:sldId id="264" r:id="rId15"/>
    <p:sldId id="265" r:id="rId16"/>
    <p:sldId id="266" r:id="rId17"/>
    <p:sldId id="267" r:id="rId18"/>
    <p:sldId id="288" r:id="rId19"/>
    <p:sldId id="289" r:id="rId20"/>
    <p:sldId id="290" r:id="rId21"/>
    <p:sldId id="291" r:id="rId22"/>
    <p:sldId id="292" r:id="rId23"/>
    <p:sldId id="293" r:id="rId24"/>
    <p:sldId id="294" r:id="rId25"/>
    <p:sldId id="295" r:id="rId26"/>
    <p:sldId id="296" r:id="rId27"/>
    <p:sldId id="297" r:id="rId28"/>
    <p:sldId id="298" r:id="rId29"/>
    <p:sldId id="314" r:id="rId30"/>
    <p:sldId id="300" r:id="rId31"/>
    <p:sldId id="315" r:id="rId32"/>
    <p:sldId id="302" r:id="rId33"/>
    <p:sldId id="303" r:id="rId34"/>
    <p:sldId id="299" r:id="rId35"/>
    <p:sldId id="284" r:id="rId36"/>
    <p:sldId id="312" r:id="rId37"/>
    <p:sldId id="306" r:id="rId38"/>
    <p:sldId id="307" r:id="rId39"/>
    <p:sldId id="308" r:id="rId40"/>
    <p:sldId id="309" r:id="rId41"/>
    <p:sldId id="310" r:id="rId42"/>
    <p:sldId id="311" r:id="rId43"/>
  </p:sldIdLst>
  <p:sldSz cx="12801600" cy="9601200" type="A3"/>
  <p:notesSz cx="6858000" cy="9144000"/>
  <p:defaultTextStyle>
    <a:defPPr>
      <a:defRPr lang="en-US"/>
    </a:defPPr>
    <a:lvl1pPr algn="l" defTabSz="1279525" rtl="0" fontAlgn="base">
      <a:spcBef>
        <a:spcPct val="0"/>
      </a:spcBef>
      <a:spcAft>
        <a:spcPct val="0"/>
      </a:spcAft>
      <a:defRPr sz="2500" kern="1200">
        <a:solidFill>
          <a:schemeClr val="tx1"/>
        </a:solidFill>
        <a:latin typeface="Arial" charset="0"/>
        <a:ea typeface="+mn-ea"/>
        <a:cs typeface="+mn-cs"/>
      </a:defRPr>
    </a:lvl1pPr>
    <a:lvl2pPr marL="639763" indent="-182563" algn="l" defTabSz="1279525" rtl="0" fontAlgn="base">
      <a:spcBef>
        <a:spcPct val="0"/>
      </a:spcBef>
      <a:spcAft>
        <a:spcPct val="0"/>
      </a:spcAft>
      <a:defRPr sz="2500" kern="1200">
        <a:solidFill>
          <a:schemeClr val="tx1"/>
        </a:solidFill>
        <a:latin typeface="Arial" charset="0"/>
        <a:ea typeface="+mn-ea"/>
        <a:cs typeface="+mn-cs"/>
      </a:defRPr>
    </a:lvl2pPr>
    <a:lvl3pPr marL="1279525" indent="-365125" algn="l" defTabSz="1279525" rtl="0" fontAlgn="base">
      <a:spcBef>
        <a:spcPct val="0"/>
      </a:spcBef>
      <a:spcAft>
        <a:spcPct val="0"/>
      </a:spcAft>
      <a:defRPr sz="2500" kern="1200">
        <a:solidFill>
          <a:schemeClr val="tx1"/>
        </a:solidFill>
        <a:latin typeface="Arial" charset="0"/>
        <a:ea typeface="+mn-ea"/>
        <a:cs typeface="+mn-cs"/>
      </a:defRPr>
    </a:lvl3pPr>
    <a:lvl4pPr marL="1919288" indent="-547688" algn="l" defTabSz="1279525" rtl="0" fontAlgn="base">
      <a:spcBef>
        <a:spcPct val="0"/>
      </a:spcBef>
      <a:spcAft>
        <a:spcPct val="0"/>
      </a:spcAft>
      <a:defRPr sz="2500" kern="1200">
        <a:solidFill>
          <a:schemeClr val="tx1"/>
        </a:solidFill>
        <a:latin typeface="Arial" charset="0"/>
        <a:ea typeface="+mn-ea"/>
        <a:cs typeface="+mn-cs"/>
      </a:defRPr>
    </a:lvl4pPr>
    <a:lvl5pPr marL="2559050" indent="-730250" algn="l" defTabSz="1279525" rtl="0" fontAlgn="base">
      <a:spcBef>
        <a:spcPct val="0"/>
      </a:spcBef>
      <a:spcAft>
        <a:spcPct val="0"/>
      </a:spcAft>
      <a:defRPr sz="2500" kern="1200">
        <a:solidFill>
          <a:schemeClr val="tx1"/>
        </a:solidFill>
        <a:latin typeface="Arial" charset="0"/>
        <a:ea typeface="+mn-ea"/>
        <a:cs typeface="+mn-cs"/>
      </a:defRPr>
    </a:lvl5pPr>
    <a:lvl6pPr marL="2286000" algn="l" defTabSz="914400" rtl="0" eaLnBrk="1" latinLnBrk="0" hangingPunct="1">
      <a:defRPr sz="2500" kern="1200">
        <a:solidFill>
          <a:schemeClr val="tx1"/>
        </a:solidFill>
        <a:latin typeface="Arial" charset="0"/>
        <a:ea typeface="+mn-ea"/>
        <a:cs typeface="+mn-cs"/>
      </a:defRPr>
    </a:lvl6pPr>
    <a:lvl7pPr marL="2743200" algn="l" defTabSz="914400" rtl="0" eaLnBrk="1" latinLnBrk="0" hangingPunct="1">
      <a:defRPr sz="2500" kern="1200">
        <a:solidFill>
          <a:schemeClr val="tx1"/>
        </a:solidFill>
        <a:latin typeface="Arial" charset="0"/>
        <a:ea typeface="+mn-ea"/>
        <a:cs typeface="+mn-cs"/>
      </a:defRPr>
    </a:lvl7pPr>
    <a:lvl8pPr marL="3200400" algn="l" defTabSz="914400" rtl="0" eaLnBrk="1" latinLnBrk="0" hangingPunct="1">
      <a:defRPr sz="2500" kern="1200">
        <a:solidFill>
          <a:schemeClr val="tx1"/>
        </a:solidFill>
        <a:latin typeface="Arial" charset="0"/>
        <a:ea typeface="+mn-ea"/>
        <a:cs typeface="+mn-cs"/>
      </a:defRPr>
    </a:lvl8pPr>
    <a:lvl9pPr marL="3657600" algn="l" defTabSz="914400" rtl="0" eaLnBrk="1" latinLnBrk="0" hangingPunct="1">
      <a:defRPr sz="2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B6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1146" y="18"/>
      </p:cViewPr>
      <p:guideLst>
        <p:guide orient="horz" pos="3024"/>
        <p:guide pos="4032"/>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AB5E1-A7E8-40FA-BF9C-04467805E3C9}"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s-ES"/>
        </a:p>
      </dgm:t>
    </dgm:pt>
    <dgm:pt modelId="{1E1980A0-BB31-42C5-9E7A-322CE053FE25}">
      <dgm:prSet/>
      <dgm:spPr/>
      <dgm:t>
        <a:bodyPr/>
        <a:lstStyle/>
        <a:p>
          <a:pPr rtl="0"/>
          <a:r>
            <a:rPr lang="es-ES_tradnl" smtClean="0"/>
            <a:t>Todos los partidos de la oposición se han comprometido </a:t>
          </a:r>
          <a:r>
            <a:rPr lang="es-ES" smtClean="0"/>
            <a:t>a retirar la LOMCE en cuanto el PP no disponga de mayoría parlamentaria.</a:t>
          </a:r>
          <a:endParaRPr lang="es-ES"/>
        </a:p>
      </dgm:t>
    </dgm:pt>
    <dgm:pt modelId="{85A8508D-48E2-47D9-93A1-DEDE88A43A3C}" type="parTrans" cxnId="{32763BCB-F929-49CF-9605-573E48EAD2FF}">
      <dgm:prSet/>
      <dgm:spPr/>
      <dgm:t>
        <a:bodyPr/>
        <a:lstStyle/>
        <a:p>
          <a:endParaRPr lang="es-ES"/>
        </a:p>
      </dgm:t>
    </dgm:pt>
    <dgm:pt modelId="{908ABFD3-B799-4568-90E2-D075F837FEE8}" type="sibTrans" cxnId="{32763BCB-F929-49CF-9605-573E48EAD2FF}">
      <dgm:prSet/>
      <dgm:spPr/>
      <dgm:t>
        <a:bodyPr/>
        <a:lstStyle/>
        <a:p>
          <a:endParaRPr lang="es-ES"/>
        </a:p>
      </dgm:t>
    </dgm:pt>
    <dgm:pt modelId="{9837C903-9028-41BB-958C-A64D617B6D35}">
      <dgm:prSet/>
      <dgm:spPr/>
      <dgm:t>
        <a:bodyPr/>
        <a:lstStyle/>
        <a:p>
          <a:pPr rtl="0"/>
          <a:r>
            <a:rPr lang="es-ES_tradnl" smtClean="0"/>
            <a:t>Todas las Comunidades Autónomas gobernadas por el PSOE y otros partidos han anunciado que NO van a aplicar la LOMCE el curso próximo.</a:t>
          </a:r>
          <a:endParaRPr lang="es-ES"/>
        </a:p>
      </dgm:t>
    </dgm:pt>
    <dgm:pt modelId="{2B9EE32E-74DD-4CE8-84BB-7EFC9BF01063}" type="parTrans" cxnId="{1471CA1E-078F-4D9D-9653-4BF2922DDECB}">
      <dgm:prSet/>
      <dgm:spPr/>
      <dgm:t>
        <a:bodyPr/>
        <a:lstStyle/>
        <a:p>
          <a:endParaRPr lang="es-ES"/>
        </a:p>
      </dgm:t>
    </dgm:pt>
    <dgm:pt modelId="{29711E28-B402-4B5E-B8E5-B34999EAA36E}" type="sibTrans" cxnId="{1471CA1E-078F-4D9D-9653-4BF2922DDECB}">
      <dgm:prSet/>
      <dgm:spPr/>
      <dgm:t>
        <a:bodyPr/>
        <a:lstStyle/>
        <a:p>
          <a:endParaRPr lang="es-ES"/>
        </a:p>
      </dgm:t>
    </dgm:pt>
    <dgm:pt modelId="{F4DE2266-7F49-4287-973B-8B67D57D9079}">
      <dgm:prSet/>
      <dgm:spPr/>
      <dgm:t>
        <a:bodyPr/>
        <a:lstStyle/>
        <a:p>
          <a:pPr rtl="0"/>
          <a:r>
            <a:rPr lang="es-ES_tradnl" smtClean="0"/>
            <a:t>Todas las Comunidades Autónomas gobernadas por el PP, excepto Madrid, aseguran que NO van a desarrollar la LOMCE el curso próximo por falta de recursos.</a:t>
          </a:r>
          <a:endParaRPr lang="es-ES"/>
        </a:p>
      </dgm:t>
    </dgm:pt>
    <dgm:pt modelId="{D26E80BB-BE2B-41F6-A6BB-A517AFD25417}" type="parTrans" cxnId="{BA2FB5AB-F2B8-476B-AE85-BD6735DEFB94}">
      <dgm:prSet/>
      <dgm:spPr/>
      <dgm:t>
        <a:bodyPr/>
        <a:lstStyle/>
        <a:p>
          <a:endParaRPr lang="es-ES"/>
        </a:p>
      </dgm:t>
    </dgm:pt>
    <dgm:pt modelId="{E07A8C4B-FA25-40B4-8B8A-FDEC33C411E1}" type="sibTrans" cxnId="{BA2FB5AB-F2B8-476B-AE85-BD6735DEFB94}">
      <dgm:prSet/>
      <dgm:spPr/>
      <dgm:t>
        <a:bodyPr/>
        <a:lstStyle/>
        <a:p>
          <a:endParaRPr lang="es-ES"/>
        </a:p>
      </dgm:t>
    </dgm:pt>
    <dgm:pt modelId="{5D9A52DE-CBD0-4424-A8E4-13D8D9F0EC74}">
      <dgm:prSet/>
      <dgm:spPr/>
      <dgm:t>
        <a:bodyPr/>
        <a:lstStyle/>
        <a:p>
          <a:pPr rtl="0"/>
          <a:r>
            <a:rPr lang="es-ES_tradnl" smtClean="0"/>
            <a:t>Sólo la Comunidad de Madrid  VA  A  APLICAR LA LOMCE el curso próximo en 1º, 3º y 5º de Primaria. </a:t>
          </a:r>
          <a:endParaRPr lang="es-ES"/>
        </a:p>
      </dgm:t>
    </dgm:pt>
    <dgm:pt modelId="{0B97CBA3-563C-48A3-BCC8-C81E58783077}" type="parTrans" cxnId="{4231F23B-2A6A-45EE-BA4D-E3D6B1527568}">
      <dgm:prSet/>
      <dgm:spPr/>
      <dgm:t>
        <a:bodyPr/>
        <a:lstStyle/>
        <a:p>
          <a:endParaRPr lang="es-ES"/>
        </a:p>
      </dgm:t>
    </dgm:pt>
    <dgm:pt modelId="{33107B1B-9B61-4E61-8C4A-EFA30C1B960A}" type="sibTrans" cxnId="{4231F23B-2A6A-45EE-BA4D-E3D6B1527568}">
      <dgm:prSet/>
      <dgm:spPr/>
      <dgm:t>
        <a:bodyPr/>
        <a:lstStyle/>
        <a:p>
          <a:endParaRPr lang="es-ES"/>
        </a:p>
      </dgm:t>
    </dgm:pt>
    <dgm:pt modelId="{D1AD7250-15E8-46FF-91AA-D6D83CD6A9AF}" type="pres">
      <dgm:prSet presAssocID="{FA1AB5E1-A7E8-40FA-BF9C-04467805E3C9}" presName="CompostProcess" presStyleCnt="0">
        <dgm:presLayoutVars>
          <dgm:dir/>
          <dgm:resizeHandles val="exact"/>
        </dgm:presLayoutVars>
      </dgm:prSet>
      <dgm:spPr/>
      <dgm:t>
        <a:bodyPr/>
        <a:lstStyle/>
        <a:p>
          <a:endParaRPr lang="es-ES"/>
        </a:p>
      </dgm:t>
    </dgm:pt>
    <dgm:pt modelId="{A10078E4-1079-46E3-8857-4A31217B6F0A}" type="pres">
      <dgm:prSet presAssocID="{FA1AB5E1-A7E8-40FA-BF9C-04467805E3C9}" presName="arrow" presStyleLbl="bgShp" presStyleIdx="0" presStyleCnt="1"/>
      <dgm:spPr/>
    </dgm:pt>
    <dgm:pt modelId="{607D4EC8-C49E-4CAE-BB6F-CF40D7E54859}" type="pres">
      <dgm:prSet presAssocID="{FA1AB5E1-A7E8-40FA-BF9C-04467805E3C9}" presName="linearProcess" presStyleCnt="0"/>
      <dgm:spPr/>
    </dgm:pt>
    <dgm:pt modelId="{6A7873FE-1C69-4689-AE43-119FBCE004B3}" type="pres">
      <dgm:prSet presAssocID="{1E1980A0-BB31-42C5-9E7A-322CE053FE25}" presName="textNode" presStyleLbl="node1" presStyleIdx="0" presStyleCnt="4">
        <dgm:presLayoutVars>
          <dgm:bulletEnabled val="1"/>
        </dgm:presLayoutVars>
      </dgm:prSet>
      <dgm:spPr/>
      <dgm:t>
        <a:bodyPr/>
        <a:lstStyle/>
        <a:p>
          <a:endParaRPr lang="es-ES"/>
        </a:p>
      </dgm:t>
    </dgm:pt>
    <dgm:pt modelId="{666525F9-D646-44A7-9D4B-CF2F67D80F3B}" type="pres">
      <dgm:prSet presAssocID="{908ABFD3-B799-4568-90E2-D075F837FEE8}" presName="sibTrans" presStyleCnt="0"/>
      <dgm:spPr/>
    </dgm:pt>
    <dgm:pt modelId="{2AE1D463-12C6-4951-8DE5-AAB51493450F}" type="pres">
      <dgm:prSet presAssocID="{9837C903-9028-41BB-958C-A64D617B6D35}" presName="textNode" presStyleLbl="node1" presStyleIdx="1" presStyleCnt="4">
        <dgm:presLayoutVars>
          <dgm:bulletEnabled val="1"/>
        </dgm:presLayoutVars>
      </dgm:prSet>
      <dgm:spPr/>
      <dgm:t>
        <a:bodyPr/>
        <a:lstStyle/>
        <a:p>
          <a:endParaRPr lang="es-ES"/>
        </a:p>
      </dgm:t>
    </dgm:pt>
    <dgm:pt modelId="{26A63C2C-8018-4315-A48C-F4951C1C05A0}" type="pres">
      <dgm:prSet presAssocID="{29711E28-B402-4B5E-B8E5-B34999EAA36E}" presName="sibTrans" presStyleCnt="0"/>
      <dgm:spPr/>
    </dgm:pt>
    <dgm:pt modelId="{B2489C7C-96EF-4DBE-A909-942AFA28076C}" type="pres">
      <dgm:prSet presAssocID="{F4DE2266-7F49-4287-973B-8B67D57D9079}" presName="textNode" presStyleLbl="node1" presStyleIdx="2" presStyleCnt="4">
        <dgm:presLayoutVars>
          <dgm:bulletEnabled val="1"/>
        </dgm:presLayoutVars>
      </dgm:prSet>
      <dgm:spPr/>
      <dgm:t>
        <a:bodyPr/>
        <a:lstStyle/>
        <a:p>
          <a:endParaRPr lang="es-ES"/>
        </a:p>
      </dgm:t>
    </dgm:pt>
    <dgm:pt modelId="{1ABC1F4A-DD2C-49DE-B5A7-F134D0BBBB1C}" type="pres">
      <dgm:prSet presAssocID="{E07A8C4B-FA25-40B4-8B8A-FDEC33C411E1}" presName="sibTrans" presStyleCnt="0"/>
      <dgm:spPr/>
    </dgm:pt>
    <dgm:pt modelId="{04BFA15D-2A32-484C-A982-13DC272E200C}" type="pres">
      <dgm:prSet presAssocID="{5D9A52DE-CBD0-4424-A8E4-13D8D9F0EC74}" presName="textNode" presStyleLbl="node1" presStyleIdx="3" presStyleCnt="4">
        <dgm:presLayoutVars>
          <dgm:bulletEnabled val="1"/>
        </dgm:presLayoutVars>
      </dgm:prSet>
      <dgm:spPr/>
      <dgm:t>
        <a:bodyPr/>
        <a:lstStyle/>
        <a:p>
          <a:endParaRPr lang="es-ES"/>
        </a:p>
      </dgm:t>
    </dgm:pt>
  </dgm:ptLst>
  <dgm:cxnLst>
    <dgm:cxn modelId="{AF404C6B-02C5-4919-8AC6-285D35335F4C}" type="presOf" srcId="{FA1AB5E1-A7E8-40FA-BF9C-04467805E3C9}" destId="{D1AD7250-15E8-46FF-91AA-D6D83CD6A9AF}" srcOrd="0" destOrd="0" presId="urn:microsoft.com/office/officeart/2005/8/layout/hProcess9"/>
    <dgm:cxn modelId="{C6BB39E6-B66D-49B1-A606-D094526B7606}" type="presOf" srcId="{5D9A52DE-CBD0-4424-A8E4-13D8D9F0EC74}" destId="{04BFA15D-2A32-484C-A982-13DC272E200C}" srcOrd="0" destOrd="0" presId="urn:microsoft.com/office/officeart/2005/8/layout/hProcess9"/>
    <dgm:cxn modelId="{A6552601-5BAC-44F2-8F88-38CAD6EE7C1A}" type="presOf" srcId="{1E1980A0-BB31-42C5-9E7A-322CE053FE25}" destId="{6A7873FE-1C69-4689-AE43-119FBCE004B3}" srcOrd="0" destOrd="0" presId="urn:microsoft.com/office/officeart/2005/8/layout/hProcess9"/>
    <dgm:cxn modelId="{1471CA1E-078F-4D9D-9653-4BF2922DDECB}" srcId="{FA1AB5E1-A7E8-40FA-BF9C-04467805E3C9}" destId="{9837C903-9028-41BB-958C-A64D617B6D35}" srcOrd="1" destOrd="0" parTransId="{2B9EE32E-74DD-4CE8-84BB-7EFC9BF01063}" sibTransId="{29711E28-B402-4B5E-B8E5-B34999EAA36E}"/>
    <dgm:cxn modelId="{32763BCB-F929-49CF-9605-573E48EAD2FF}" srcId="{FA1AB5E1-A7E8-40FA-BF9C-04467805E3C9}" destId="{1E1980A0-BB31-42C5-9E7A-322CE053FE25}" srcOrd="0" destOrd="0" parTransId="{85A8508D-48E2-47D9-93A1-DEDE88A43A3C}" sibTransId="{908ABFD3-B799-4568-90E2-D075F837FEE8}"/>
    <dgm:cxn modelId="{AE809FC0-C56C-4039-80DB-65F4CC1C12DD}" type="presOf" srcId="{9837C903-9028-41BB-958C-A64D617B6D35}" destId="{2AE1D463-12C6-4951-8DE5-AAB51493450F}" srcOrd="0" destOrd="0" presId="urn:microsoft.com/office/officeart/2005/8/layout/hProcess9"/>
    <dgm:cxn modelId="{4231F23B-2A6A-45EE-BA4D-E3D6B1527568}" srcId="{FA1AB5E1-A7E8-40FA-BF9C-04467805E3C9}" destId="{5D9A52DE-CBD0-4424-A8E4-13D8D9F0EC74}" srcOrd="3" destOrd="0" parTransId="{0B97CBA3-563C-48A3-BCC8-C81E58783077}" sibTransId="{33107B1B-9B61-4E61-8C4A-EFA30C1B960A}"/>
    <dgm:cxn modelId="{BA2FB5AB-F2B8-476B-AE85-BD6735DEFB94}" srcId="{FA1AB5E1-A7E8-40FA-BF9C-04467805E3C9}" destId="{F4DE2266-7F49-4287-973B-8B67D57D9079}" srcOrd="2" destOrd="0" parTransId="{D26E80BB-BE2B-41F6-A6BB-A517AFD25417}" sibTransId="{E07A8C4B-FA25-40B4-8B8A-FDEC33C411E1}"/>
    <dgm:cxn modelId="{9C8C1E44-7610-4598-AB50-5D4E20C7E1D6}" type="presOf" srcId="{F4DE2266-7F49-4287-973B-8B67D57D9079}" destId="{B2489C7C-96EF-4DBE-A909-942AFA28076C}" srcOrd="0" destOrd="0" presId="urn:microsoft.com/office/officeart/2005/8/layout/hProcess9"/>
    <dgm:cxn modelId="{41A4FF69-DB61-441E-A71B-B733F8CC2C4C}" type="presParOf" srcId="{D1AD7250-15E8-46FF-91AA-D6D83CD6A9AF}" destId="{A10078E4-1079-46E3-8857-4A31217B6F0A}" srcOrd="0" destOrd="0" presId="urn:microsoft.com/office/officeart/2005/8/layout/hProcess9"/>
    <dgm:cxn modelId="{B9DD536C-1E03-4453-9AA1-30DDF9748F47}" type="presParOf" srcId="{D1AD7250-15E8-46FF-91AA-D6D83CD6A9AF}" destId="{607D4EC8-C49E-4CAE-BB6F-CF40D7E54859}" srcOrd="1" destOrd="0" presId="urn:microsoft.com/office/officeart/2005/8/layout/hProcess9"/>
    <dgm:cxn modelId="{A9F9A8E9-D446-402C-AE4C-BD7649C63140}" type="presParOf" srcId="{607D4EC8-C49E-4CAE-BB6F-CF40D7E54859}" destId="{6A7873FE-1C69-4689-AE43-119FBCE004B3}" srcOrd="0" destOrd="0" presId="urn:microsoft.com/office/officeart/2005/8/layout/hProcess9"/>
    <dgm:cxn modelId="{71D92228-5233-4DB6-9E13-10C4001ECD6B}" type="presParOf" srcId="{607D4EC8-C49E-4CAE-BB6F-CF40D7E54859}" destId="{666525F9-D646-44A7-9D4B-CF2F67D80F3B}" srcOrd="1" destOrd="0" presId="urn:microsoft.com/office/officeart/2005/8/layout/hProcess9"/>
    <dgm:cxn modelId="{646EBA53-432B-468A-B0B4-1CFD20BEC330}" type="presParOf" srcId="{607D4EC8-C49E-4CAE-BB6F-CF40D7E54859}" destId="{2AE1D463-12C6-4951-8DE5-AAB51493450F}" srcOrd="2" destOrd="0" presId="urn:microsoft.com/office/officeart/2005/8/layout/hProcess9"/>
    <dgm:cxn modelId="{A57A6314-7D60-4692-B2D9-C806B5206579}" type="presParOf" srcId="{607D4EC8-C49E-4CAE-BB6F-CF40D7E54859}" destId="{26A63C2C-8018-4315-A48C-F4951C1C05A0}" srcOrd="3" destOrd="0" presId="urn:microsoft.com/office/officeart/2005/8/layout/hProcess9"/>
    <dgm:cxn modelId="{487023F1-38AF-448A-95E2-7DDBAE120357}" type="presParOf" srcId="{607D4EC8-C49E-4CAE-BB6F-CF40D7E54859}" destId="{B2489C7C-96EF-4DBE-A909-942AFA28076C}" srcOrd="4" destOrd="0" presId="urn:microsoft.com/office/officeart/2005/8/layout/hProcess9"/>
    <dgm:cxn modelId="{C1701D9F-BB5F-47C1-88B6-9941F1C11BCD}" type="presParOf" srcId="{607D4EC8-C49E-4CAE-BB6F-CF40D7E54859}" destId="{1ABC1F4A-DD2C-49DE-B5A7-F134D0BBBB1C}" srcOrd="5" destOrd="0" presId="urn:microsoft.com/office/officeart/2005/8/layout/hProcess9"/>
    <dgm:cxn modelId="{60E9964F-A842-4CBF-AD84-B9025DB26BB0}" type="presParOf" srcId="{607D4EC8-C49E-4CAE-BB6F-CF40D7E54859}" destId="{04BFA15D-2A32-484C-A982-13DC272E200C}"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E4ACC-D53E-4265-AD11-851BFD4BF07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6C5C0209-A7A5-4179-A4F2-C9EF937E89D6}">
      <dgm:prSet/>
      <dgm:spPr/>
      <dgm:t>
        <a:bodyPr/>
        <a:lstStyle/>
        <a:p>
          <a:pPr rtl="0"/>
          <a:r>
            <a:rPr lang="es-ES_tradnl" dirty="0" smtClean="0"/>
            <a:t>EL CURRÍCULO DEL MINISTERIO</a:t>
          </a:r>
          <a:endParaRPr lang="es-ES" dirty="0"/>
        </a:p>
      </dgm:t>
    </dgm:pt>
    <dgm:pt modelId="{AB90EBDB-0629-4C4D-8144-31FD9BC0925F}" type="parTrans" cxnId="{523F1FAF-99A7-430F-BC9A-2D79E430EB40}">
      <dgm:prSet/>
      <dgm:spPr/>
      <dgm:t>
        <a:bodyPr/>
        <a:lstStyle/>
        <a:p>
          <a:endParaRPr lang="es-ES"/>
        </a:p>
      </dgm:t>
    </dgm:pt>
    <dgm:pt modelId="{D6145C6A-0FCF-4048-8BCD-901A897F18D0}" type="sibTrans" cxnId="{523F1FAF-99A7-430F-BC9A-2D79E430EB40}">
      <dgm:prSet/>
      <dgm:spPr/>
      <dgm:t>
        <a:bodyPr/>
        <a:lstStyle/>
        <a:p>
          <a:endParaRPr lang="es-ES"/>
        </a:p>
      </dgm:t>
    </dgm:pt>
    <dgm:pt modelId="{AB5F4F99-98D7-4EA2-86F6-27F9BBE9EE81}">
      <dgm:prSet/>
      <dgm:spPr/>
      <dgm:t>
        <a:bodyPr/>
        <a:lstStyle/>
        <a:p>
          <a:pPr rtl="0"/>
          <a:r>
            <a:rPr lang="es-ES_tradnl" dirty="0" smtClean="0"/>
            <a:t>EL CURRÍCULO DE MADRID</a:t>
          </a:r>
          <a:endParaRPr lang="es-ES" dirty="0"/>
        </a:p>
      </dgm:t>
    </dgm:pt>
    <dgm:pt modelId="{B1CA4EC0-0C89-4B3B-B1A3-F90FB42486B1}" type="parTrans" cxnId="{41D08E75-C2CF-40D3-992D-89118B407E87}">
      <dgm:prSet/>
      <dgm:spPr/>
      <dgm:t>
        <a:bodyPr/>
        <a:lstStyle/>
        <a:p>
          <a:endParaRPr lang="es-ES"/>
        </a:p>
      </dgm:t>
    </dgm:pt>
    <dgm:pt modelId="{0944C1F0-0BA0-46CA-82D6-80CA234B04CD}" type="sibTrans" cxnId="{41D08E75-C2CF-40D3-992D-89118B407E87}">
      <dgm:prSet/>
      <dgm:spPr/>
      <dgm:t>
        <a:bodyPr/>
        <a:lstStyle/>
        <a:p>
          <a:endParaRPr lang="es-ES"/>
        </a:p>
      </dgm:t>
    </dgm:pt>
    <dgm:pt modelId="{476DB5E7-B28D-4DCB-93C2-5CCAE651EBE4}" type="pres">
      <dgm:prSet presAssocID="{436E4ACC-D53E-4265-AD11-851BFD4BF076}" presName="Name0" presStyleCnt="0">
        <dgm:presLayoutVars>
          <dgm:dir/>
          <dgm:animLvl val="lvl"/>
          <dgm:resizeHandles val="exact"/>
        </dgm:presLayoutVars>
      </dgm:prSet>
      <dgm:spPr/>
      <dgm:t>
        <a:bodyPr/>
        <a:lstStyle/>
        <a:p>
          <a:endParaRPr lang="es-ES"/>
        </a:p>
      </dgm:t>
    </dgm:pt>
    <dgm:pt modelId="{A8758D8A-97EB-4709-81D3-83CBACF7872A}" type="pres">
      <dgm:prSet presAssocID="{AB5F4F99-98D7-4EA2-86F6-27F9BBE9EE81}" presName="boxAndChildren" presStyleCnt="0"/>
      <dgm:spPr/>
    </dgm:pt>
    <dgm:pt modelId="{FEA9A6A6-EE75-4D9A-A34D-B547D9ABA55E}" type="pres">
      <dgm:prSet presAssocID="{AB5F4F99-98D7-4EA2-86F6-27F9BBE9EE81}" presName="parentTextBox" presStyleLbl="node1" presStyleIdx="0" presStyleCnt="2"/>
      <dgm:spPr/>
      <dgm:t>
        <a:bodyPr/>
        <a:lstStyle/>
        <a:p>
          <a:endParaRPr lang="es-ES"/>
        </a:p>
      </dgm:t>
    </dgm:pt>
    <dgm:pt modelId="{3F980549-4046-4079-AE56-0231C699F460}" type="pres">
      <dgm:prSet presAssocID="{D6145C6A-0FCF-4048-8BCD-901A897F18D0}" presName="sp" presStyleCnt="0"/>
      <dgm:spPr/>
    </dgm:pt>
    <dgm:pt modelId="{8C0227B0-302E-4A06-B3D7-7B8BCB213C21}" type="pres">
      <dgm:prSet presAssocID="{6C5C0209-A7A5-4179-A4F2-C9EF937E89D6}" presName="arrowAndChildren" presStyleCnt="0"/>
      <dgm:spPr/>
    </dgm:pt>
    <dgm:pt modelId="{508386FD-C22F-4D1C-B157-9A4C8DE78A39}" type="pres">
      <dgm:prSet presAssocID="{6C5C0209-A7A5-4179-A4F2-C9EF937E89D6}" presName="parentTextArrow" presStyleLbl="node1" presStyleIdx="1" presStyleCnt="2"/>
      <dgm:spPr/>
      <dgm:t>
        <a:bodyPr/>
        <a:lstStyle/>
        <a:p>
          <a:endParaRPr lang="es-ES"/>
        </a:p>
      </dgm:t>
    </dgm:pt>
  </dgm:ptLst>
  <dgm:cxnLst>
    <dgm:cxn modelId="{3B1D7AC9-F528-4BA8-ABE4-7AE3B5395F2D}" type="presOf" srcId="{6C5C0209-A7A5-4179-A4F2-C9EF937E89D6}" destId="{508386FD-C22F-4D1C-B157-9A4C8DE78A39}" srcOrd="0" destOrd="0" presId="urn:microsoft.com/office/officeart/2005/8/layout/process4"/>
    <dgm:cxn modelId="{41D08E75-C2CF-40D3-992D-89118B407E87}" srcId="{436E4ACC-D53E-4265-AD11-851BFD4BF076}" destId="{AB5F4F99-98D7-4EA2-86F6-27F9BBE9EE81}" srcOrd="1" destOrd="0" parTransId="{B1CA4EC0-0C89-4B3B-B1A3-F90FB42486B1}" sibTransId="{0944C1F0-0BA0-46CA-82D6-80CA234B04CD}"/>
    <dgm:cxn modelId="{2C290A07-D02A-47E1-A1F1-A4673DA7BE89}" type="presOf" srcId="{AB5F4F99-98D7-4EA2-86F6-27F9BBE9EE81}" destId="{FEA9A6A6-EE75-4D9A-A34D-B547D9ABA55E}" srcOrd="0" destOrd="0" presId="urn:microsoft.com/office/officeart/2005/8/layout/process4"/>
    <dgm:cxn modelId="{523F1FAF-99A7-430F-BC9A-2D79E430EB40}" srcId="{436E4ACC-D53E-4265-AD11-851BFD4BF076}" destId="{6C5C0209-A7A5-4179-A4F2-C9EF937E89D6}" srcOrd="0" destOrd="0" parTransId="{AB90EBDB-0629-4C4D-8144-31FD9BC0925F}" sibTransId="{D6145C6A-0FCF-4048-8BCD-901A897F18D0}"/>
    <dgm:cxn modelId="{970A4356-6A22-4747-A710-A23E6D60CFF8}" type="presOf" srcId="{436E4ACC-D53E-4265-AD11-851BFD4BF076}" destId="{476DB5E7-B28D-4DCB-93C2-5CCAE651EBE4}" srcOrd="0" destOrd="0" presId="urn:microsoft.com/office/officeart/2005/8/layout/process4"/>
    <dgm:cxn modelId="{72E9931F-82CB-4BA7-9CA9-AAB52A4533E3}" type="presParOf" srcId="{476DB5E7-B28D-4DCB-93C2-5CCAE651EBE4}" destId="{A8758D8A-97EB-4709-81D3-83CBACF7872A}" srcOrd="0" destOrd="0" presId="urn:microsoft.com/office/officeart/2005/8/layout/process4"/>
    <dgm:cxn modelId="{DEB10BFF-52E8-48A3-AE76-BC16C144EC85}" type="presParOf" srcId="{A8758D8A-97EB-4709-81D3-83CBACF7872A}" destId="{FEA9A6A6-EE75-4D9A-A34D-B547D9ABA55E}" srcOrd="0" destOrd="0" presId="urn:microsoft.com/office/officeart/2005/8/layout/process4"/>
    <dgm:cxn modelId="{E03A455E-B91D-4A7B-8209-49FADCCA9080}" type="presParOf" srcId="{476DB5E7-B28D-4DCB-93C2-5CCAE651EBE4}" destId="{3F980549-4046-4079-AE56-0231C699F460}" srcOrd="1" destOrd="0" presId="urn:microsoft.com/office/officeart/2005/8/layout/process4"/>
    <dgm:cxn modelId="{04C4F0F8-239A-43EE-B76D-0115C7B638D5}" type="presParOf" srcId="{476DB5E7-B28D-4DCB-93C2-5CCAE651EBE4}" destId="{8C0227B0-302E-4A06-B3D7-7B8BCB213C21}" srcOrd="2" destOrd="0" presId="urn:microsoft.com/office/officeart/2005/8/layout/process4"/>
    <dgm:cxn modelId="{9EAF84F3-551B-46B3-93A1-5505B4503266}" type="presParOf" srcId="{8C0227B0-302E-4A06-B3D7-7B8BCB213C21}" destId="{508386FD-C22F-4D1C-B157-9A4C8DE78A3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25F2E-EB0D-4F4B-AEBB-60FB8EBEF619}" type="doc">
      <dgm:prSet loTypeId="urn:microsoft.com/office/officeart/2005/8/layout/hProcess9" loCatId="process" qsTypeId="urn:microsoft.com/office/officeart/2005/8/quickstyle/simple1" qsCatId="simple" csTypeId="urn:microsoft.com/office/officeart/2005/8/colors/accent1_2" csCatId="accent1" phldr="1"/>
      <dgm:spPr/>
    </dgm:pt>
    <dgm:pt modelId="{D1EB3EC6-125E-4E6C-A3B4-FF854BA01DCD}">
      <dgm:prSet phldrT="[Texto]"/>
      <dgm:spPr>
        <a:solidFill>
          <a:srgbClr val="92D050"/>
        </a:solidFill>
      </dgm:spPr>
      <dgm:t>
        <a:bodyPr/>
        <a:lstStyle/>
        <a:p>
          <a:r>
            <a:rPr lang="es-ES_tradnl" dirty="0" smtClean="0"/>
            <a:t>LIBROS</a:t>
          </a:r>
          <a:endParaRPr lang="es-ES" dirty="0"/>
        </a:p>
      </dgm:t>
    </dgm:pt>
    <dgm:pt modelId="{E15220DB-98AF-4B8C-9023-56DB6826ADE2}" type="parTrans" cxnId="{84255B63-4D9E-47BB-9F46-3EA9518CB32F}">
      <dgm:prSet/>
      <dgm:spPr/>
      <dgm:t>
        <a:bodyPr/>
        <a:lstStyle/>
        <a:p>
          <a:endParaRPr lang="es-ES"/>
        </a:p>
      </dgm:t>
    </dgm:pt>
    <dgm:pt modelId="{288DF344-B04E-47D0-9135-4CB09D6EC234}" type="sibTrans" cxnId="{84255B63-4D9E-47BB-9F46-3EA9518CB32F}">
      <dgm:prSet/>
      <dgm:spPr/>
      <dgm:t>
        <a:bodyPr/>
        <a:lstStyle/>
        <a:p>
          <a:endParaRPr lang="es-ES"/>
        </a:p>
      </dgm:t>
    </dgm:pt>
    <dgm:pt modelId="{974968E6-0822-4A41-B3B5-3159AE30A190}">
      <dgm:prSet phldrT="[Texto]"/>
      <dgm:spPr>
        <a:solidFill>
          <a:srgbClr val="92D050"/>
        </a:solidFill>
      </dgm:spPr>
      <dgm:t>
        <a:bodyPr/>
        <a:lstStyle/>
        <a:p>
          <a:r>
            <a:rPr lang="es-ES_tradnl" dirty="0" smtClean="0"/>
            <a:t>DEMOCRACIA</a:t>
          </a:r>
          <a:endParaRPr lang="es-ES" dirty="0"/>
        </a:p>
      </dgm:t>
    </dgm:pt>
    <dgm:pt modelId="{DBC08C60-C492-4EA8-A2A4-61E2C183272F}" type="parTrans" cxnId="{EBEDF038-87C7-4858-A676-4540FC619C7B}">
      <dgm:prSet/>
      <dgm:spPr/>
      <dgm:t>
        <a:bodyPr/>
        <a:lstStyle/>
        <a:p>
          <a:endParaRPr lang="es-ES"/>
        </a:p>
      </dgm:t>
    </dgm:pt>
    <dgm:pt modelId="{98F561D5-0D38-4274-B259-A4039135B8D3}" type="sibTrans" cxnId="{EBEDF038-87C7-4858-A676-4540FC619C7B}">
      <dgm:prSet/>
      <dgm:spPr/>
      <dgm:t>
        <a:bodyPr/>
        <a:lstStyle/>
        <a:p>
          <a:endParaRPr lang="es-ES"/>
        </a:p>
      </dgm:t>
    </dgm:pt>
    <dgm:pt modelId="{2D1883D0-306F-48A7-A105-3F5215B1DC88}" type="pres">
      <dgm:prSet presAssocID="{CE825F2E-EB0D-4F4B-AEBB-60FB8EBEF619}" presName="CompostProcess" presStyleCnt="0">
        <dgm:presLayoutVars>
          <dgm:dir/>
          <dgm:resizeHandles val="exact"/>
        </dgm:presLayoutVars>
      </dgm:prSet>
      <dgm:spPr/>
    </dgm:pt>
    <dgm:pt modelId="{483F0C85-B1E7-470A-AD38-CEE145D3D372}" type="pres">
      <dgm:prSet presAssocID="{CE825F2E-EB0D-4F4B-AEBB-60FB8EBEF619}" presName="arrow" presStyleLbl="bgShp" presStyleIdx="0" presStyleCnt="1"/>
      <dgm:spPr>
        <a:solidFill>
          <a:schemeClr val="accent2">
            <a:lumMod val="20000"/>
            <a:lumOff val="80000"/>
          </a:schemeClr>
        </a:solidFill>
      </dgm:spPr>
    </dgm:pt>
    <dgm:pt modelId="{0DFED5CA-AD90-4FE9-9E28-9D5E2FEE42B1}" type="pres">
      <dgm:prSet presAssocID="{CE825F2E-EB0D-4F4B-AEBB-60FB8EBEF619}" presName="linearProcess" presStyleCnt="0"/>
      <dgm:spPr/>
    </dgm:pt>
    <dgm:pt modelId="{BBF6B365-A174-4155-A81D-7AEC6A8C791F}" type="pres">
      <dgm:prSet presAssocID="{D1EB3EC6-125E-4E6C-A3B4-FF854BA01DCD}" presName="textNode" presStyleLbl="node1" presStyleIdx="0" presStyleCnt="2">
        <dgm:presLayoutVars>
          <dgm:bulletEnabled val="1"/>
        </dgm:presLayoutVars>
      </dgm:prSet>
      <dgm:spPr/>
      <dgm:t>
        <a:bodyPr/>
        <a:lstStyle/>
        <a:p>
          <a:endParaRPr lang="es-ES"/>
        </a:p>
      </dgm:t>
    </dgm:pt>
    <dgm:pt modelId="{FA2A8CFE-9019-4379-B4D1-C4F1D6A1D2F2}" type="pres">
      <dgm:prSet presAssocID="{288DF344-B04E-47D0-9135-4CB09D6EC234}" presName="sibTrans" presStyleCnt="0"/>
      <dgm:spPr/>
    </dgm:pt>
    <dgm:pt modelId="{6369CC30-B0D5-4739-9687-48A37452D693}" type="pres">
      <dgm:prSet presAssocID="{974968E6-0822-4A41-B3B5-3159AE30A190}" presName="textNode" presStyleLbl="node1" presStyleIdx="1" presStyleCnt="2">
        <dgm:presLayoutVars>
          <dgm:bulletEnabled val="1"/>
        </dgm:presLayoutVars>
      </dgm:prSet>
      <dgm:spPr/>
      <dgm:t>
        <a:bodyPr/>
        <a:lstStyle/>
        <a:p>
          <a:endParaRPr lang="es-ES"/>
        </a:p>
      </dgm:t>
    </dgm:pt>
  </dgm:ptLst>
  <dgm:cxnLst>
    <dgm:cxn modelId="{EBEDF038-87C7-4858-A676-4540FC619C7B}" srcId="{CE825F2E-EB0D-4F4B-AEBB-60FB8EBEF619}" destId="{974968E6-0822-4A41-B3B5-3159AE30A190}" srcOrd="1" destOrd="0" parTransId="{DBC08C60-C492-4EA8-A2A4-61E2C183272F}" sibTransId="{98F561D5-0D38-4274-B259-A4039135B8D3}"/>
    <dgm:cxn modelId="{77A5A60F-2BDB-458D-B942-3F2986A3DB84}" type="presOf" srcId="{974968E6-0822-4A41-B3B5-3159AE30A190}" destId="{6369CC30-B0D5-4739-9687-48A37452D693}" srcOrd="0" destOrd="0" presId="urn:microsoft.com/office/officeart/2005/8/layout/hProcess9"/>
    <dgm:cxn modelId="{84255B63-4D9E-47BB-9F46-3EA9518CB32F}" srcId="{CE825F2E-EB0D-4F4B-AEBB-60FB8EBEF619}" destId="{D1EB3EC6-125E-4E6C-A3B4-FF854BA01DCD}" srcOrd="0" destOrd="0" parTransId="{E15220DB-98AF-4B8C-9023-56DB6826ADE2}" sibTransId="{288DF344-B04E-47D0-9135-4CB09D6EC234}"/>
    <dgm:cxn modelId="{5E4C60E6-A495-4069-878C-4ABBA6C0B956}" type="presOf" srcId="{CE825F2E-EB0D-4F4B-AEBB-60FB8EBEF619}" destId="{2D1883D0-306F-48A7-A105-3F5215B1DC88}" srcOrd="0" destOrd="0" presId="urn:microsoft.com/office/officeart/2005/8/layout/hProcess9"/>
    <dgm:cxn modelId="{685595FF-0698-4A41-836A-645B1E08BB43}" type="presOf" srcId="{D1EB3EC6-125E-4E6C-A3B4-FF854BA01DCD}" destId="{BBF6B365-A174-4155-A81D-7AEC6A8C791F}" srcOrd="0" destOrd="0" presId="urn:microsoft.com/office/officeart/2005/8/layout/hProcess9"/>
    <dgm:cxn modelId="{CBAB14F6-74D4-419D-AF1A-BF6AA1201420}" type="presParOf" srcId="{2D1883D0-306F-48A7-A105-3F5215B1DC88}" destId="{483F0C85-B1E7-470A-AD38-CEE145D3D372}" srcOrd="0" destOrd="0" presId="urn:microsoft.com/office/officeart/2005/8/layout/hProcess9"/>
    <dgm:cxn modelId="{5E8DF8FA-3588-46F5-A18E-578E8F14CFA4}" type="presParOf" srcId="{2D1883D0-306F-48A7-A105-3F5215B1DC88}" destId="{0DFED5CA-AD90-4FE9-9E28-9D5E2FEE42B1}" srcOrd="1" destOrd="0" presId="urn:microsoft.com/office/officeart/2005/8/layout/hProcess9"/>
    <dgm:cxn modelId="{DDD53FB6-6C7B-4C57-A488-4D812BD844A7}" type="presParOf" srcId="{0DFED5CA-AD90-4FE9-9E28-9D5E2FEE42B1}" destId="{BBF6B365-A174-4155-A81D-7AEC6A8C791F}" srcOrd="0" destOrd="0" presId="urn:microsoft.com/office/officeart/2005/8/layout/hProcess9"/>
    <dgm:cxn modelId="{9A36989B-3D50-423C-9691-AEF23A55CCD1}" type="presParOf" srcId="{0DFED5CA-AD90-4FE9-9E28-9D5E2FEE42B1}" destId="{FA2A8CFE-9019-4379-B4D1-C4F1D6A1D2F2}" srcOrd="1" destOrd="0" presId="urn:microsoft.com/office/officeart/2005/8/layout/hProcess9"/>
    <dgm:cxn modelId="{FA1BB398-C48E-4184-8283-1CBE80526CAC}" type="presParOf" srcId="{0DFED5CA-AD90-4FE9-9E28-9D5E2FEE42B1}" destId="{6369CC30-B0D5-4739-9687-48A37452D693}"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D379E9-D970-4992-B114-31EF060FB6E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44F4C177-DF0C-4768-9567-EA75A4BC3C40}">
      <dgm:prSet custT="1"/>
      <dgm:spPr>
        <a:solidFill>
          <a:schemeClr val="bg2">
            <a:lumMod val="75000"/>
          </a:schemeClr>
        </a:solidFill>
      </dgm:spPr>
      <dgm:t>
        <a:bodyPr/>
        <a:lstStyle/>
        <a:p>
          <a:pPr rtl="0"/>
          <a:r>
            <a:rPr lang="es-ES_tradnl" sz="2800" dirty="0" smtClean="0"/>
            <a:t>Propuesta de la Plataforma Estatal por la Escuela Pública: </a:t>
          </a:r>
        </a:p>
        <a:p>
          <a:pPr rtl="0"/>
          <a:r>
            <a:rPr lang="es-ES_tradnl" sz="2200" dirty="0" smtClean="0"/>
            <a:t>No al cambio de libros, no al nuevo currículo, sí a la financiación pública de la Escuela</a:t>
          </a:r>
          <a:endParaRPr lang="es-ES" sz="2200" dirty="0"/>
        </a:p>
      </dgm:t>
    </dgm:pt>
    <dgm:pt modelId="{58EF845F-301F-4629-BAB8-CA709B21C8CF}" type="parTrans" cxnId="{5BAFD52E-372B-41B0-9CBE-69B7DCFB2CF1}">
      <dgm:prSet/>
      <dgm:spPr/>
      <dgm:t>
        <a:bodyPr/>
        <a:lstStyle/>
        <a:p>
          <a:endParaRPr lang="es-ES"/>
        </a:p>
      </dgm:t>
    </dgm:pt>
    <dgm:pt modelId="{C0F6EDB7-0F24-4D44-8E5E-6693664C29C8}" type="sibTrans" cxnId="{5BAFD52E-372B-41B0-9CBE-69B7DCFB2CF1}">
      <dgm:prSet/>
      <dgm:spPr/>
      <dgm:t>
        <a:bodyPr/>
        <a:lstStyle/>
        <a:p>
          <a:endParaRPr lang="es-ES"/>
        </a:p>
      </dgm:t>
    </dgm:pt>
    <dgm:pt modelId="{2FB88DA6-182D-431F-B675-41A49DB5FD8B}">
      <dgm:prSet custT="1"/>
      <dgm:spPr>
        <a:solidFill>
          <a:srgbClr val="00B050"/>
        </a:solidFill>
      </dgm:spPr>
      <dgm:t>
        <a:bodyPr/>
        <a:lstStyle/>
        <a:p>
          <a:pPr rtl="0"/>
          <a:r>
            <a:rPr lang="es-ES_tradnl" sz="2300" dirty="0" smtClean="0"/>
            <a:t>Nuestros Consejeros solicitan la </a:t>
          </a:r>
          <a:r>
            <a:rPr lang="es-ES_tradnl" sz="2800" dirty="0" smtClean="0"/>
            <a:t>convocatoria del Consejo Escolar </a:t>
          </a:r>
          <a:r>
            <a:rPr lang="es-ES_tradnl" sz="2300" dirty="0" smtClean="0"/>
            <a:t>para incluirlo en el orden del día</a:t>
          </a:r>
          <a:endParaRPr lang="es-ES" sz="2300" dirty="0"/>
        </a:p>
      </dgm:t>
    </dgm:pt>
    <dgm:pt modelId="{B4E1D618-16FA-459E-B80F-1519950EA93C}" type="parTrans" cxnId="{722F196D-68E0-42F6-B0E1-CBE74AC153C0}">
      <dgm:prSet/>
      <dgm:spPr/>
      <dgm:t>
        <a:bodyPr/>
        <a:lstStyle/>
        <a:p>
          <a:endParaRPr lang="es-ES"/>
        </a:p>
      </dgm:t>
    </dgm:pt>
    <dgm:pt modelId="{67A364C6-56A9-4C1B-8AE2-C1E242CA9A89}" type="sibTrans" cxnId="{722F196D-68E0-42F6-B0E1-CBE74AC153C0}">
      <dgm:prSet/>
      <dgm:spPr/>
      <dgm:t>
        <a:bodyPr/>
        <a:lstStyle/>
        <a:p>
          <a:endParaRPr lang="es-ES"/>
        </a:p>
      </dgm:t>
    </dgm:pt>
    <dgm:pt modelId="{E30895C1-5FEA-4675-863A-82ECA3AF17D3}">
      <dgm:prSet custT="1"/>
      <dgm:spPr>
        <a:solidFill>
          <a:schemeClr val="accent2">
            <a:lumMod val="60000"/>
            <a:lumOff val="40000"/>
          </a:schemeClr>
        </a:solidFill>
      </dgm:spPr>
      <dgm:t>
        <a:bodyPr/>
        <a:lstStyle/>
        <a:p>
          <a:pPr rtl="0"/>
          <a:r>
            <a:rPr lang="es-ES_tradnl" sz="2300" dirty="0" smtClean="0"/>
            <a:t>El Consejo Escolar </a:t>
          </a:r>
          <a:r>
            <a:rPr lang="es-ES_tradnl" sz="2300" u="sng" dirty="0" smtClean="0"/>
            <a:t>vota</a:t>
          </a:r>
          <a:r>
            <a:rPr lang="es-ES_tradnl" sz="2300" dirty="0" smtClean="0"/>
            <a:t> nuestra resolución: M</a:t>
          </a:r>
          <a:r>
            <a:rPr lang="es-ES_tradnl" sz="2800" dirty="0" smtClean="0"/>
            <a:t>antener los libros de texto actuales y potenciar el banco de libros del AMPA.</a:t>
          </a:r>
          <a:endParaRPr lang="es-ES" sz="2800" dirty="0"/>
        </a:p>
      </dgm:t>
    </dgm:pt>
    <dgm:pt modelId="{29563EAE-129E-4FCC-908A-EBB5D6C07064}" type="parTrans" cxnId="{2C97B3F2-7E63-4B57-A06B-646D1B07A825}">
      <dgm:prSet/>
      <dgm:spPr/>
      <dgm:t>
        <a:bodyPr/>
        <a:lstStyle/>
        <a:p>
          <a:endParaRPr lang="es-ES"/>
        </a:p>
      </dgm:t>
    </dgm:pt>
    <dgm:pt modelId="{74CDCAF3-A455-48A7-AC90-3325FCD08AE4}" type="sibTrans" cxnId="{2C97B3F2-7E63-4B57-A06B-646D1B07A825}">
      <dgm:prSet/>
      <dgm:spPr/>
      <dgm:t>
        <a:bodyPr/>
        <a:lstStyle/>
        <a:p>
          <a:endParaRPr lang="es-ES"/>
        </a:p>
      </dgm:t>
    </dgm:pt>
    <dgm:pt modelId="{239D9010-6DE8-4298-BC5D-0D2188FADC0F}" type="pres">
      <dgm:prSet presAssocID="{0FD379E9-D970-4992-B114-31EF060FB6E8}" presName="outerComposite" presStyleCnt="0">
        <dgm:presLayoutVars>
          <dgm:chMax val="5"/>
          <dgm:dir/>
          <dgm:resizeHandles val="exact"/>
        </dgm:presLayoutVars>
      </dgm:prSet>
      <dgm:spPr/>
      <dgm:t>
        <a:bodyPr/>
        <a:lstStyle/>
        <a:p>
          <a:endParaRPr lang="es-ES"/>
        </a:p>
      </dgm:t>
    </dgm:pt>
    <dgm:pt modelId="{301FE8C1-DD5E-4E7E-B9F9-5F0FFB717289}" type="pres">
      <dgm:prSet presAssocID="{0FD379E9-D970-4992-B114-31EF060FB6E8}" presName="dummyMaxCanvas" presStyleCnt="0">
        <dgm:presLayoutVars/>
      </dgm:prSet>
      <dgm:spPr/>
    </dgm:pt>
    <dgm:pt modelId="{D802CB2B-8C69-4441-9373-43A187A0B281}" type="pres">
      <dgm:prSet presAssocID="{0FD379E9-D970-4992-B114-31EF060FB6E8}" presName="ThreeNodes_1" presStyleLbl="node1" presStyleIdx="0" presStyleCnt="3">
        <dgm:presLayoutVars>
          <dgm:bulletEnabled val="1"/>
        </dgm:presLayoutVars>
      </dgm:prSet>
      <dgm:spPr/>
      <dgm:t>
        <a:bodyPr/>
        <a:lstStyle/>
        <a:p>
          <a:endParaRPr lang="es-ES"/>
        </a:p>
      </dgm:t>
    </dgm:pt>
    <dgm:pt modelId="{EC684FBE-07C3-43BE-8D6F-BCF42AAE3ADE}" type="pres">
      <dgm:prSet presAssocID="{0FD379E9-D970-4992-B114-31EF060FB6E8}" presName="ThreeNodes_2" presStyleLbl="node1" presStyleIdx="1" presStyleCnt="3">
        <dgm:presLayoutVars>
          <dgm:bulletEnabled val="1"/>
        </dgm:presLayoutVars>
      </dgm:prSet>
      <dgm:spPr/>
      <dgm:t>
        <a:bodyPr/>
        <a:lstStyle/>
        <a:p>
          <a:endParaRPr lang="es-ES"/>
        </a:p>
      </dgm:t>
    </dgm:pt>
    <dgm:pt modelId="{985287DC-5741-4631-99D7-4AE910A65DFA}" type="pres">
      <dgm:prSet presAssocID="{0FD379E9-D970-4992-B114-31EF060FB6E8}" presName="ThreeNodes_3" presStyleLbl="node1" presStyleIdx="2" presStyleCnt="3">
        <dgm:presLayoutVars>
          <dgm:bulletEnabled val="1"/>
        </dgm:presLayoutVars>
      </dgm:prSet>
      <dgm:spPr/>
      <dgm:t>
        <a:bodyPr/>
        <a:lstStyle/>
        <a:p>
          <a:endParaRPr lang="es-ES"/>
        </a:p>
      </dgm:t>
    </dgm:pt>
    <dgm:pt modelId="{76FDF01F-FEAB-4254-ADAC-0D32B1E527C4}" type="pres">
      <dgm:prSet presAssocID="{0FD379E9-D970-4992-B114-31EF060FB6E8}" presName="ThreeConn_1-2" presStyleLbl="fgAccFollowNode1" presStyleIdx="0" presStyleCnt="2">
        <dgm:presLayoutVars>
          <dgm:bulletEnabled val="1"/>
        </dgm:presLayoutVars>
      </dgm:prSet>
      <dgm:spPr/>
      <dgm:t>
        <a:bodyPr/>
        <a:lstStyle/>
        <a:p>
          <a:endParaRPr lang="es-ES"/>
        </a:p>
      </dgm:t>
    </dgm:pt>
    <dgm:pt modelId="{F2459363-EA8E-430A-8A78-611E46C2CAF6}" type="pres">
      <dgm:prSet presAssocID="{0FD379E9-D970-4992-B114-31EF060FB6E8}" presName="ThreeConn_2-3" presStyleLbl="fgAccFollowNode1" presStyleIdx="1" presStyleCnt="2">
        <dgm:presLayoutVars>
          <dgm:bulletEnabled val="1"/>
        </dgm:presLayoutVars>
      </dgm:prSet>
      <dgm:spPr/>
      <dgm:t>
        <a:bodyPr/>
        <a:lstStyle/>
        <a:p>
          <a:endParaRPr lang="es-ES"/>
        </a:p>
      </dgm:t>
    </dgm:pt>
    <dgm:pt modelId="{1D2B7840-E680-44D1-BBAF-A9D9A3799A85}" type="pres">
      <dgm:prSet presAssocID="{0FD379E9-D970-4992-B114-31EF060FB6E8}" presName="ThreeNodes_1_text" presStyleLbl="node1" presStyleIdx="2" presStyleCnt="3">
        <dgm:presLayoutVars>
          <dgm:bulletEnabled val="1"/>
        </dgm:presLayoutVars>
      </dgm:prSet>
      <dgm:spPr/>
      <dgm:t>
        <a:bodyPr/>
        <a:lstStyle/>
        <a:p>
          <a:endParaRPr lang="es-ES"/>
        </a:p>
      </dgm:t>
    </dgm:pt>
    <dgm:pt modelId="{DA37261E-EB01-4E2E-9D7F-C3D897033827}" type="pres">
      <dgm:prSet presAssocID="{0FD379E9-D970-4992-B114-31EF060FB6E8}" presName="ThreeNodes_2_text" presStyleLbl="node1" presStyleIdx="2" presStyleCnt="3">
        <dgm:presLayoutVars>
          <dgm:bulletEnabled val="1"/>
        </dgm:presLayoutVars>
      </dgm:prSet>
      <dgm:spPr/>
      <dgm:t>
        <a:bodyPr/>
        <a:lstStyle/>
        <a:p>
          <a:endParaRPr lang="es-ES"/>
        </a:p>
      </dgm:t>
    </dgm:pt>
    <dgm:pt modelId="{45AF8674-C496-4687-A030-B600EBC94E78}" type="pres">
      <dgm:prSet presAssocID="{0FD379E9-D970-4992-B114-31EF060FB6E8}" presName="ThreeNodes_3_text" presStyleLbl="node1" presStyleIdx="2" presStyleCnt="3">
        <dgm:presLayoutVars>
          <dgm:bulletEnabled val="1"/>
        </dgm:presLayoutVars>
      </dgm:prSet>
      <dgm:spPr/>
      <dgm:t>
        <a:bodyPr/>
        <a:lstStyle/>
        <a:p>
          <a:endParaRPr lang="es-ES"/>
        </a:p>
      </dgm:t>
    </dgm:pt>
  </dgm:ptLst>
  <dgm:cxnLst>
    <dgm:cxn modelId="{53BCC6D4-05A0-4934-95A6-5C77B9BFB6ED}" type="presOf" srcId="{44F4C177-DF0C-4768-9567-EA75A4BC3C40}" destId="{1D2B7840-E680-44D1-BBAF-A9D9A3799A85}" srcOrd="1" destOrd="0" presId="urn:microsoft.com/office/officeart/2005/8/layout/vProcess5"/>
    <dgm:cxn modelId="{0CF37F4C-C425-4750-8112-008E9853EB1B}" type="presOf" srcId="{44F4C177-DF0C-4768-9567-EA75A4BC3C40}" destId="{D802CB2B-8C69-4441-9373-43A187A0B281}" srcOrd="0" destOrd="0" presId="urn:microsoft.com/office/officeart/2005/8/layout/vProcess5"/>
    <dgm:cxn modelId="{73961274-C2BD-4F33-896F-616278061A95}" type="presOf" srcId="{E30895C1-5FEA-4675-863A-82ECA3AF17D3}" destId="{45AF8674-C496-4687-A030-B600EBC94E78}" srcOrd="1" destOrd="0" presId="urn:microsoft.com/office/officeart/2005/8/layout/vProcess5"/>
    <dgm:cxn modelId="{5BAFD52E-372B-41B0-9CBE-69B7DCFB2CF1}" srcId="{0FD379E9-D970-4992-B114-31EF060FB6E8}" destId="{44F4C177-DF0C-4768-9567-EA75A4BC3C40}" srcOrd="0" destOrd="0" parTransId="{58EF845F-301F-4629-BAB8-CA709B21C8CF}" sibTransId="{C0F6EDB7-0F24-4D44-8E5E-6693664C29C8}"/>
    <dgm:cxn modelId="{811E4390-E361-4F47-A61E-3CC706E30A5E}" type="presOf" srcId="{C0F6EDB7-0F24-4D44-8E5E-6693664C29C8}" destId="{76FDF01F-FEAB-4254-ADAC-0D32B1E527C4}" srcOrd="0" destOrd="0" presId="urn:microsoft.com/office/officeart/2005/8/layout/vProcess5"/>
    <dgm:cxn modelId="{722F196D-68E0-42F6-B0E1-CBE74AC153C0}" srcId="{0FD379E9-D970-4992-B114-31EF060FB6E8}" destId="{2FB88DA6-182D-431F-B675-41A49DB5FD8B}" srcOrd="1" destOrd="0" parTransId="{B4E1D618-16FA-459E-B80F-1519950EA93C}" sibTransId="{67A364C6-56A9-4C1B-8AE2-C1E242CA9A89}"/>
    <dgm:cxn modelId="{A50C6F4F-5A46-4671-832B-95DE01233E5B}" type="presOf" srcId="{E30895C1-5FEA-4675-863A-82ECA3AF17D3}" destId="{985287DC-5741-4631-99D7-4AE910A65DFA}" srcOrd="0" destOrd="0" presId="urn:microsoft.com/office/officeart/2005/8/layout/vProcess5"/>
    <dgm:cxn modelId="{8681ECE2-A012-422B-93C3-28B763D9563E}" type="presOf" srcId="{0FD379E9-D970-4992-B114-31EF060FB6E8}" destId="{239D9010-6DE8-4298-BC5D-0D2188FADC0F}" srcOrd="0" destOrd="0" presId="urn:microsoft.com/office/officeart/2005/8/layout/vProcess5"/>
    <dgm:cxn modelId="{429D4523-3CFF-4DAB-861A-10B66EA65264}" type="presOf" srcId="{2FB88DA6-182D-431F-B675-41A49DB5FD8B}" destId="{EC684FBE-07C3-43BE-8D6F-BCF42AAE3ADE}" srcOrd="0" destOrd="0" presId="urn:microsoft.com/office/officeart/2005/8/layout/vProcess5"/>
    <dgm:cxn modelId="{60CC822E-4DF6-47AD-995A-724111B4B871}" type="presOf" srcId="{67A364C6-56A9-4C1B-8AE2-C1E242CA9A89}" destId="{F2459363-EA8E-430A-8A78-611E46C2CAF6}" srcOrd="0" destOrd="0" presId="urn:microsoft.com/office/officeart/2005/8/layout/vProcess5"/>
    <dgm:cxn modelId="{2C97B3F2-7E63-4B57-A06B-646D1B07A825}" srcId="{0FD379E9-D970-4992-B114-31EF060FB6E8}" destId="{E30895C1-5FEA-4675-863A-82ECA3AF17D3}" srcOrd="2" destOrd="0" parTransId="{29563EAE-129E-4FCC-908A-EBB5D6C07064}" sibTransId="{74CDCAF3-A455-48A7-AC90-3325FCD08AE4}"/>
    <dgm:cxn modelId="{0D0E82B9-FB8A-415B-98AF-EB61C4792137}" type="presOf" srcId="{2FB88DA6-182D-431F-B675-41A49DB5FD8B}" destId="{DA37261E-EB01-4E2E-9D7F-C3D897033827}" srcOrd="1" destOrd="0" presId="urn:microsoft.com/office/officeart/2005/8/layout/vProcess5"/>
    <dgm:cxn modelId="{F6099C6C-BD8D-48C9-BBDD-5B18389B347C}" type="presParOf" srcId="{239D9010-6DE8-4298-BC5D-0D2188FADC0F}" destId="{301FE8C1-DD5E-4E7E-B9F9-5F0FFB717289}" srcOrd="0" destOrd="0" presId="urn:microsoft.com/office/officeart/2005/8/layout/vProcess5"/>
    <dgm:cxn modelId="{790C03B3-38E3-46F7-9A07-4BFDF533FD8B}" type="presParOf" srcId="{239D9010-6DE8-4298-BC5D-0D2188FADC0F}" destId="{D802CB2B-8C69-4441-9373-43A187A0B281}" srcOrd="1" destOrd="0" presId="urn:microsoft.com/office/officeart/2005/8/layout/vProcess5"/>
    <dgm:cxn modelId="{E0EE9493-1438-45F4-80FA-CA7D81AF20FE}" type="presParOf" srcId="{239D9010-6DE8-4298-BC5D-0D2188FADC0F}" destId="{EC684FBE-07C3-43BE-8D6F-BCF42AAE3ADE}" srcOrd="2" destOrd="0" presId="urn:microsoft.com/office/officeart/2005/8/layout/vProcess5"/>
    <dgm:cxn modelId="{AD21B674-6816-49DF-9A7F-7A4B5A3BDC8B}" type="presParOf" srcId="{239D9010-6DE8-4298-BC5D-0D2188FADC0F}" destId="{985287DC-5741-4631-99D7-4AE910A65DFA}" srcOrd="3" destOrd="0" presId="urn:microsoft.com/office/officeart/2005/8/layout/vProcess5"/>
    <dgm:cxn modelId="{3DD6D58D-9CA8-454E-9ED7-1E658A3A0E80}" type="presParOf" srcId="{239D9010-6DE8-4298-BC5D-0D2188FADC0F}" destId="{76FDF01F-FEAB-4254-ADAC-0D32B1E527C4}" srcOrd="4" destOrd="0" presId="urn:microsoft.com/office/officeart/2005/8/layout/vProcess5"/>
    <dgm:cxn modelId="{6C49C9CE-EAEA-4D59-9171-21E61F7117C4}" type="presParOf" srcId="{239D9010-6DE8-4298-BC5D-0D2188FADC0F}" destId="{F2459363-EA8E-430A-8A78-611E46C2CAF6}" srcOrd="5" destOrd="0" presId="urn:microsoft.com/office/officeart/2005/8/layout/vProcess5"/>
    <dgm:cxn modelId="{693DBE1A-9C57-424A-BE73-63D996B0DC00}" type="presParOf" srcId="{239D9010-6DE8-4298-BC5D-0D2188FADC0F}" destId="{1D2B7840-E680-44D1-BBAF-A9D9A3799A85}" srcOrd="6" destOrd="0" presId="urn:microsoft.com/office/officeart/2005/8/layout/vProcess5"/>
    <dgm:cxn modelId="{8E692F87-AAE9-4E31-8D33-01C1DFB54FC1}" type="presParOf" srcId="{239D9010-6DE8-4298-BC5D-0D2188FADC0F}" destId="{DA37261E-EB01-4E2E-9D7F-C3D897033827}" srcOrd="7" destOrd="0" presId="urn:microsoft.com/office/officeart/2005/8/layout/vProcess5"/>
    <dgm:cxn modelId="{BFE7CA83-C2C8-402B-B392-2C3F602E6F0E}" type="presParOf" srcId="{239D9010-6DE8-4298-BC5D-0D2188FADC0F}" destId="{45AF8674-C496-4687-A030-B600EBC94E78}"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22BBF2-5994-480A-87CB-BAFD51E1E054}"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ES"/>
        </a:p>
      </dgm:t>
    </dgm:pt>
    <dgm:pt modelId="{707A59AA-A87F-4493-9722-F84739DB3EA9}">
      <dgm:prSet/>
      <dgm:spPr/>
      <dgm:t>
        <a:bodyPr/>
        <a:lstStyle/>
        <a:p>
          <a:pPr rtl="0"/>
          <a:r>
            <a:rPr lang="es-ES_tradnl" dirty="0" smtClean="0"/>
            <a:t>Rechazamos que la LOMCE convierta en órganos meramente </a:t>
          </a:r>
          <a:r>
            <a:rPr lang="es-ES_tradnl" u="sng" dirty="0" smtClean="0"/>
            <a:t>consultivos</a:t>
          </a:r>
          <a:r>
            <a:rPr lang="es-ES_tradnl" dirty="0" smtClean="0"/>
            <a:t> el Consejo Escolar y el Claustro de Profesores</a:t>
          </a:r>
          <a:endParaRPr lang="es-ES" dirty="0"/>
        </a:p>
      </dgm:t>
    </dgm:pt>
    <dgm:pt modelId="{DCA59B64-BF88-4029-B2E0-E3188D3CCB83}" type="parTrans" cxnId="{BF553DD3-76F4-49BE-A1A6-C7052A63F369}">
      <dgm:prSet/>
      <dgm:spPr/>
      <dgm:t>
        <a:bodyPr/>
        <a:lstStyle/>
        <a:p>
          <a:endParaRPr lang="es-ES"/>
        </a:p>
      </dgm:t>
    </dgm:pt>
    <dgm:pt modelId="{BE7AF243-7150-4B6B-BD5E-B9223561B5CB}" type="sibTrans" cxnId="{BF553DD3-76F4-49BE-A1A6-C7052A63F369}">
      <dgm:prSet/>
      <dgm:spPr/>
      <dgm:t>
        <a:bodyPr/>
        <a:lstStyle/>
        <a:p>
          <a:endParaRPr lang="es-ES"/>
        </a:p>
      </dgm:t>
    </dgm:pt>
    <dgm:pt modelId="{329D19DE-BC4B-4E01-9085-55A767C6DC44}">
      <dgm:prSet/>
      <dgm:spPr/>
      <dgm:t>
        <a:bodyPr/>
        <a:lstStyle/>
        <a:p>
          <a:pPr rtl="0"/>
          <a:r>
            <a:rPr lang="es-ES_tradnl" dirty="0" smtClean="0"/>
            <a:t>Apostamos por la democracia en los centros educativos públicos y </a:t>
          </a:r>
          <a:r>
            <a:rPr lang="es-ES_tradnl" u="sng" dirty="0" smtClean="0"/>
            <a:t>queremos participar</a:t>
          </a:r>
          <a:r>
            <a:rPr lang="es-ES_tradnl" u="none" dirty="0" smtClean="0"/>
            <a:t> activamente</a:t>
          </a:r>
          <a:r>
            <a:rPr lang="es-ES_tradnl" dirty="0" smtClean="0"/>
            <a:t> en la educación de nuestros </a:t>
          </a:r>
          <a:r>
            <a:rPr lang="es-ES_tradnl" dirty="0" err="1" smtClean="0"/>
            <a:t>hij@s</a:t>
          </a:r>
          <a:endParaRPr lang="es-ES_tradnl" dirty="0"/>
        </a:p>
      </dgm:t>
    </dgm:pt>
    <dgm:pt modelId="{DB8DCEB6-5D63-4B11-88A9-3526E72DFCE5}" type="parTrans" cxnId="{8234174E-E4EF-4E2B-8A14-94AC1B4A7B75}">
      <dgm:prSet/>
      <dgm:spPr/>
      <dgm:t>
        <a:bodyPr/>
        <a:lstStyle/>
        <a:p>
          <a:endParaRPr lang="es-ES"/>
        </a:p>
      </dgm:t>
    </dgm:pt>
    <dgm:pt modelId="{0CA7E1A3-3FB5-442C-BB7F-A288D2D9C863}" type="sibTrans" cxnId="{8234174E-E4EF-4E2B-8A14-94AC1B4A7B75}">
      <dgm:prSet/>
      <dgm:spPr/>
      <dgm:t>
        <a:bodyPr/>
        <a:lstStyle/>
        <a:p>
          <a:endParaRPr lang="es-ES"/>
        </a:p>
      </dgm:t>
    </dgm:pt>
    <dgm:pt modelId="{A02902BE-3E33-4610-8331-EE2A9F4E0A6C}">
      <dgm:prSet/>
      <dgm:spPr>
        <a:gradFill rotWithShape="0">
          <a:gsLst>
            <a:gs pos="0">
              <a:schemeClr val="accent2">
                <a:lumMod val="60000"/>
                <a:lumOff val="40000"/>
              </a:schemeClr>
            </a:gs>
            <a:gs pos="100000">
              <a:schemeClr val="accent4">
                <a:hueOff val="-4565624"/>
                <a:satOff val="48042"/>
                <a:lumOff val="2746"/>
                <a:alphaOff val="0"/>
                <a:shade val="76000"/>
                <a:lumMod val="90000"/>
              </a:schemeClr>
            </a:gs>
          </a:gsLst>
        </a:gradFill>
      </dgm:spPr>
      <dgm:t>
        <a:bodyPr/>
        <a:lstStyle/>
        <a:p>
          <a:pPr rtl="0"/>
          <a:r>
            <a:rPr lang="es-ES_tradnl" dirty="0" smtClean="0"/>
            <a:t>Nos comprometemos a respetar y considerar </a:t>
          </a:r>
          <a:r>
            <a:rPr lang="es-ES_tradnl" u="sng" dirty="0" smtClean="0"/>
            <a:t>vinculantes</a:t>
          </a:r>
          <a:r>
            <a:rPr lang="es-ES_tradnl" dirty="0" smtClean="0"/>
            <a:t> las decisiones del Consejo Escolar y el Claustro</a:t>
          </a:r>
          <a:endParaRPr lang="es-ES" dirty="0"/>
        </a:p>
      </dgm:t>
    </dgm:pt>
    <dgm:pt modelId="{112EE755-DA3A-4E88-A4A2-ED6DCA6CE484}" type="parTrans" cxnId="{BE612120-2B5B-42A4-830D-256F33B88D5D}">
      <dgm:prSet/>
      <dgm:spPr/>
      <dgm:t>
        <a:bodyPr/>
        <a:lstStyle/>
        <a:p>
          <a:endParaRPr lang="es-ES"/>
        </a:p>
      </dgm:t>
    </dgm:pt>
    <dgm:pt modelId="{83822719-157C-482B-A7A1-FCFD1B27A0A5}" type="sibTrans" cxnId="{BE612120-2B5B-42A4-830D-256F33B88D5D}">
      <dgm:prSet/>
      <dgm:spPr/>
      <dgm:t>
        <a:bodyPr/>
        <a:lstStyle/>
        <a:p>
          <a:endParaRPr lang="es-ES"/>
        </a:p>
      </dgm:t>
    </dgm:pt>
    <dgm:pt modelId="{8E8BC7F9-9939-4120-AD96-5B5499BF80CE}" type="pres">
      <dgm:prSet presAssocID="{0222BBF2-5994-480A-87CB-BAFD51E1E054}" presName="linear" presStyleCnt="0">
        <dgm:presLayoutVars>
          <dgm:animLvl val="lvl"/>
          <dgm:resizeHandles val="exact"/>
        </dgm:presLayoutVars>
      </dgm:prSet>
      <dgm:spPr/>
      <dgm:t>
        <a:bodyPr/>
        <a:lstStyle/>
        <a:p>
          <a:endParaRPr lang="es-ES"/>
        </a:p>
      </dgm:t>
    </dgm:pt>
    <dgm:pt modelId="{8E345B1F-BA91-45BC-BFFC-43B3BB16CE42}" type="pres">
      <dgm:prSet presAssocID="{707A59AA-A87F-4493-9722-F84739DB3EA9}" presName="parentText" presStyleLbl="node1" presStyleIdx="0" presStyleCnt="3">
        <dgm:presLayoutVars>
          <dgm:chMax val="0"/>
          <dgm:bulletEnabled val="1"/>
        </dgm:presLayoutVars>
      </dgm:prSet>
      <dgm:spPr/>
      <dgm:t>
        <a:bodyPr/>
        <a:lstStyle/>
        <a:p>
          <a:endParaRPr lang="es-ES"/>
        </a:p>
      </dgm:t>
    </dgm:pt>
    <dgm:pt modelId="{65871F0B-1D20-40BC-A8B7-25A079BAA7B6}" type="pres">
      <dgm:prSet presAssocID="{BE7AF243-7150-4B6B-BD5E-B9223561B5CB}" presName="spacer" presStyleCnt="0"/>
      <dgm:spPr/>
    </dgm:pt>
    <dgm:pt modelId="{E853311D-B1DD-4F8F-BC12-8116B57DB335}" type="pres">
      <dgm:prSet presAssocID="{329D19DE-BC4B-4E01-9085-55A767C6DC44}" presName="parentText" presStyleLbl="node1" presStyleIdx="1" presStyleCnt="3">
        <dgm:presLayoutVars>
          <dgm:chMax val="0"/>
          <dgm:bulletEnabled val="1"/>
        </dgm:presLayoutVars>
      </dgm:prSet>
      <dgm:spPr/>
      <dgm:t>
        <a:bodyPr/>
        <a:lstStyle/>
        <a:p>
          <a:endParaRPr lang="es-ES"/>
        </a:p>
      </dgm:t>
    </dgm:pt>
    <dgm:pt modelId="{0ECEED0E-6537-4D65-ADE2-08C71C143E4E}" type="pres">
      <dgm:prSet presAssocID="{0CA7E1A3-3FB5-442C-BB7F-A288D2D9C863}" presName="spacer" presStyleCnt="0"/>
      <dgm:spPr/>
    </dgm:pt>
    <dgm:pt modelId="{461BC45D-7F68-48BF-9061-9C61BE6A0195}" type="pres">
      <dgm:prSet presAssocID="{A02902BE-3E33-4610-8331-EE2A9F4E0A6C}" presName="parentText" presStyleLbl="node1" presStyleIdx="2" presStyleCnt="3">
        <dgm:presLayoutVars>
          <dgm:chMax val="0"/>
          <dgm:bulletEnabled val="1"/>
        </dgm:presLayoutVars>
      </dgm:prSet>
      <dgm:spPr/>
      <dgm:t>
        <a:bodyPr/>
        <a:lstStyle/>
        <a:p>
          <a:endParaRPr lang="es-ES"/>
        </a:p>
      </dgm:t>
    </dgm:pt>
  </dgm:ptLst>
  <dgm:cxnLst>
    <dgm:cxn modelId="{8234174E-E4EF-4E2B-8A14-94AC1B4A7B75}" srcId="{0222BBF2-5994-480A-87CB-BAFD51E1E054}" destId="{329D19DE-BC4B-4E01-9085-55A767C6DC44}" srcOrd="1" destOrd="0" parTransId="{DB8DCEB6-5D63-4B11-88A9-3526E72DFCE5}" sibTransId="{0CA7E1A3-3FB5-442C-BB7F-A288D2D9C863}"/>
    <dgm:cxn modelId="{D7D2C366-8EDD-41A7-9345-F9A790FAB9E8}" type="presOf" srcId="{707A59AA-A87F-4493-9722-F84739DB3EA9}" destId="{8E345B1F-BA91-45BC-BFFC-43B3BB16CE42}" srcOrd="0" destOrd="0" presId="urn:microsoft.com/office/officeart/2005/8/layout/vList2"/>
    <dgm:cxn modelId="{6B6E3685-AD28-47D6-B1EE-0688CABF0EA7}" type="presOf" srcId="{0222BBF2-5994-480A-87CB-BAFD51E1E054}" destId="{8E8BC7F9-9939-4120-AD96-5B5499BF80CE}" srcOrd="0" destOrd="0" presId="urn:microsoft.com/office/officeart/2005/8/layout/vList2"/>
    <dgm:cxn modelId="{F2244C67-9359-4789-A7E5-95474366E0EB}" type="presOf" srcId="{A02902BE-3E33-4610-8331-EE2A9F4E0A6C}" destId="{461BC45D-7F68-48BF-9061-9C61BE6A0195}" srcOrd="0" destOrd="0" presId="urn:microsoft.com/office/officeart/2005/8/layout/vList2"/>
    <dgm:cxn modelId="{BF553DD3-76F4-49BE-A1A6-C7052A63F369}" srcId="{0222BBF2-5994-480A-87CB-BAFD51E1E054}" destId="{707A59AA-A87F-4493-9722-F84739DB3EA9}" srcOrd="0" destOrd="0" parTransId="{DCA59B64-BF88-4029-B2E0-E3188D3CCB83}" sibTransId="{BE7AF243-7150-4B6B-BD5E-B9223561B5CB}"/>
    <dgm:cxn modelId="{BE612120-2B5B-42A4-830D-256F33B88D5D}" srcId="{0222BBF2-5994-480A-87CB-BAFD51E1E054}" destId="{A02902BE-3E33-4610-8331-EE2A9F4E0A6C}" srcOrd="2" destOrd="0" parTransId="{112EE755-DA3A-4E88-A4A2-ED6DCA6CE484}" sibTransId="{83822719-157C-482B-A7A1-FCFD1B27A0A5}"/>
    <dgm:cxn modelId="{969EBA3F-26EF-4E1F-A5B8-CE0E936BEB8C}" type="presOf" srcId="{329D19DE-BC4B-4E01-9085-55A767C6DC44}" destId="{E853311D-B1DD-4F8F-BC12-8116B57DB335}" srcOrd="0" destOrd="0" presId="urn:microsoft.com/office/officeart/2005/8/layout/vList2"/>
    <dgm:cxn modelId="{B0AA6CCC-4BC1-4472-8A1E-FD5CA4714321}" type="presParOf" srcId="{8E8BC7F9-9939-4120-AD96-5B5499BF80CE}" destId="{8E345B1F-BA91-45BC-BFFC-43B3BB16CE42}" srcOrd="0" destOrd="0" presId="urn:microsoft.com/office/officeart/2005/8/layout/vList2"/>
    <dgm:cxn modelId="{F14DDD40-2FB4-4E80-8BED-66614F24148E}" type="presParOf" srcId="{8E8BC7F9-9939-4120-AD96-5B5499BF80CE}" destId="{65871F0B-1D20-40BC-A8B7-25A079BAA7B6}" srcOrd="1" destOrd="0" presId="urn:microsoft.com/office/officeart/2005/8/layout/vList2"/>
    <dgm:cxn modelId="{974BF23B-99C6-44F0-B0FD-8000DE074CBF}" type="presParOf" srcId="{8E8BC7F9-9939-4120-AD96-5B5499BF80CE}" destId="{E853311D-B1DD-4F8F-BC12-8116B57DB335}" srcOrd="2" destOrd="0" presId="urn:microsoft.com/office/officeart/2005/8/layout/vList2"/>
    <dgm:cxn modelId="{55462CE2-F11A-47CE-ADAB-DBD1C8969CE4}" type="presParOf" srcId="{8E8BC7F9-9939-4120-AD96-5B5499BF80CE}" destId="{0ECEED0E-6537-4D65-ADE2-08C71C143E4E}" srcOrd="3" destOrd="0" presId="urn:microsoft.com/office/officeart/2005/8/layout/vList2"/>
    <dgm:cxn modelId="{D671A2FD-F35C-42C4-9556-11BAD13FD434}" type="presParOf" srcId="{8E8BC7F9-9939-4120-AD96-5B5499BF80CE}" destId="{461BC45D-7F68-48BF-9061-9C61BE6A019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22BBF2-5994-480A-87CB-BAFD51E1E054}"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707A59AA-A87F-4493-9722-F84739DB3EA9}">
      <dgm:prSet/>
      <dgm:spPr/>
      <dgm:t>
        <a:bodyPr/>
        <a:lstStyle/>
        <a:p>
          <a:pPr rtl="0"/>
          <a:r>
            <a:rPr lang="es-ES_tradnl" dirty="0" smtClean="0"/>
            <a:t>FIRMAMOS INDIVIDUALMENTE LA CARTA DE COMPROMISO DEMOCRÁTICO </a:t>
          </a:r>
          <a:endParaRPr lang="es-ES" dirty="0"/>
        </a:p>
      </dgm:t>
    </dgm:pt>
    <dgm:pt modelId="{DCA59B64-BF88-4029-B2E0-E3188D3CCB83}" type="parTrans" cxnId="{BF553DD3-76F4-49BE-A1A6-C7052A63F369}">
      <dgm:prSet/>
      <dgm:spPr/>
      <dgm:t>
        <a:bodyPr/>
        <a:lstStyle/>
        <a:p>
          <a:endParaRPr lang="es-ES"/>
        </a:p>
      </dgm:t>
    </dgm:pt>
    <dgm:pt modelId="{BE7AF243-7150-4B6B-BD5E-B9223561B5CB}" type="sibTrans" cxnId="{BF553DD3-76F4-49BE-A1A6-C7052A63F369}">
      <dgm:prSet/>
      <dgm:spPr/>
      <dgm:t>
        <a:bodyPr/>
        <a:lstStyle/>
        <a:p>
          <a:endParaRPr lang="es-ES"/>
        </a:p>
      </dgm:t>
    </dgm:pt>
    <dgm:pt modelId="{329D19DE-BC4B-4E01-9085-55A767C6DC44}">
      <dgm:prSet/>
      <dgm:spPr/>
      <dgm:t>
        <a:bodyPr/>
        <a:lstStyle/>
        <a:p>
          <a:pPr rtl="0"/>
          <a:r>
            <a:rPr lang="es-ES_tradnl" dirty="0" smtClean="0"/>
            <a:t>PROPONEMOS AL CLAUSTRO  Y AL CONSEJO ESCOLAR QUE APOYEN VOTANDO LA CARTA DEMOCRÁTICA</a:t>
          </a:r>
          <a:endParaRPr lang="es-ES_tradnl" dirty="0"/>
        </a:p>
      </dgm:t>
    </dgm:pt>
    <dgm:pt modelId="{DB8DCEB6-5D63-4B11-88A9-3526E72DFCE5}" type="parTrans" cxnId="{8234174E-E4EF-4E2B-8A14-94AC1B4A7B75}">
      <dgm:prSet/>
      <dgm:spPr/>
      <dgm:t>
        <a:bodyPr/>
        <a:lstStyle/>
        <a:p>
          <a:endParaRPr lang="es-ES"/>
        </a:p>
      </dgm:t>
    </dgm:pt>
    <dgm:pt modelId="{0CA7E1A3-3FB5-442C-BB7F-A288D2D9C863}" type="sibTrans" cxnId="{8234174E-E4EF-4E2B-8A14-94AC1B4A7B75}">
      <dgm:prSet/>
      <dgm:spPr/>
      <dgm:t>
        <a:bodyPr/>
        <a:lstStyle/>
        <a:p>
          <a:endParaRPr lang="es-ES"/>
        </a:p>
      </dgm:t>
    </dgm:pt>
    <dgm:pt modelId="{A02902BE-3E33-4610-8331-EE2A9F4E0A6C}">
      <dgm:prSet/>
      <dgm:spPr>
        <a:gradFill rotWithShape="0">
          <a:gsLst>
            <a:gs pos="0">
              <a:schemeClr val="accent2">
                <a:lumMod val="60000"/>
                <a:lumOff val="40000"/>
              </a:schemeClr>
            </a:gs>
            <a:gs pos="100000">
              <a:schemeClr val="accent4">
                <a:hueOff val="-4565624"/>
                <a:satOff val="48042"/>
                <a:lumOff val="2746"/>
                <a:alphaOff val="0"/>
                <a:shade val="76000"/>
                <a:lumMod val="90000"/>
              </a:schemeClr>
            </a:gs>
          </a:gsLst>
        </a:gradFill>
      </dgm:spPr>
      <dgm:t>
        <a:bodyPr/>
        <a:lstStyle/>
        <a:p>
          <a:pPr rtl="0"/>
          <a:r>
            <a:rPr lang="es-ES_tradnl" dirty="0" smtClean="0"/>
            <a:t>SOLICITAMOS AL EQUIPO DIRECTIVO QUE SE SUME Y SE COMPROMETA CON SU COMUNIDAD EDUCATIVA</a:t>
          </a:r>
          <a:endParaRPr lang="es-ES" dirty="0"/>
        </a:p>
      </dgm:t>
    </dgm:pt>
    <dgm:pt modelId="{112EE755-DA3A-4E88-A4A2-ED6DCA6CE484}" type="parTrans" cxnId="{BE612120-2B5B-42A4-830D-256F33B88D5D}">
      <dgm:prSet/>
      <dgm:spPr/>
      <dgm:t>
        <a:bodyPr/>
        <a:lstStyle/>
        <a:p>
          <a:endParaRPr lang="es-ES"/>
        </a:p>
      </dgm:t>
    </dgm:pt>
    <dgm:pt modelId="{83822719-157C-482B-A7A1-FCFD1B27A0A5}" type="sibTrans" cxnId="{BE612120-2B5B-42A4-830D-256F33B88D5D}">
      <dgm:prSet/>
      <dgm:spPr/>
      <dgm:t>
        <a:bodyPr/>
        <a:lstStyle/>
        <a:p>
          <a:endParaRPr lang="es-ES"/>
        </a:p>
      </dgm:t>
    </dgm:pt>
    <dgm:pt modelId="{3848189C-F428-47D8-AB47-978172039DE8}" type="pres">
      <dgm:prSet presAssocID="{0222BBF2-5994-480A-87CB-BAFD51E1E054}" presName="outerComposite" presStyleCnt="0">
        <dgm:presLayoutVars>
          <dgm:chMax val="5"/>
          <dgm:dir/>
          <dgm:resizeHandles val="exact"/>
        </dgm:presLayoutVars>
      </dgm:prSet>
      <dgm:spPr/>
      <dgm:t>
        <a:bodyPr/>
        <a:lstStyle/>
        <a:p>
          <a:endParaRPr lang="es-ES"/>
        </a:p>
      </dgm:t>
    </dgm:pt>
    <dgm:pt modelId="{2C5A6F45-F418-49DE-AAA3-F30F5A4A8D4F}" type="pres">
      <dgm:prSet presAssocID="{0222BBF2-5994-480A-87CB-BAFD51E1E054}" presName="dummyMaxCanvas" presStyleCnt="0">
        <dgm:presLayoutVars/>
      </dgm:prSet>
      <dgm:spPr/>
    </dgm:pt>
    <dgm:pt modelId="{B48DC3AF-B9AF-4168-85AE-8856E25FB75E}" type="pres">
      <dgm:prSet presAssocID="{0222BBF2-5994-480A-87CB-BAFD51E1E054}" presName="ThreeNodes_1" presStyleLbl="node1" presStyleIdx="0" presStyleCnt="3">
        <dgm:presLayoutVars>
          <dgm:bulletEnabled val="1"/>
        </dgm:presLayoutVars>
      </dgm:prSet>
      <dgm:spPr/>
      <dgm:t>
        <a:bodyPr/>
        <a:lstStyle/>
        <a:p>
          <a:endParaRPr lang="es-ES"/>
        </a:p>
      </dgm:t>
    </dgm:pt>
    <dgm:pt modelId="{E22F59FF-34E2-48A2-97AA-399D3DD26DAF}" type="pres">
      <dgm:prSet presAssocID="{0222BBF2-5994-480A-87CB-BAFD51E1E054}" presName="ThreeNodes_2" presStyleLbl="node1" presStyleIdx="1" presStyleCnt="3">
        <dgm:presLayoutVars>
          <dgm:bulletEnabled val="1"/>
        </dgm:presLayoutVars>
      </dgm:prSet>
      <dgm:spPr/>
      <dgm:t>
        <a:bodyPr/>
        <a:lstStyle/>
        <a:p>
          <a:endParaRPr lang="es-ES"/>
        </a:p>
      </dgm:t>
    </dgm:pt>
    <dgm:pt modelId="{E6D64F33-C480-4B51-9ED0-46C262C760BD}" type="pres">
      <dgm:prSet presAssocID="{0222BBF2-5994-480A-87CB-BAFD51E1E054}" presName="ThreeNodes_3" presStyleLbl="node1" presStyleIdx="2" presStyleCnt="3">
        <dgm:presLayoutVars>
          <dgm:bulletEnabled val="1"/>
        </dgm:presLayoutVars>
      </dgm:prSet>
      <dgm:spPr/>
      <dgm:t>
        <a:bodyPr/>
        <a:lstStyle/>
        <a:p>
          <a:endParaRPr lang="es-ES"/>
        </a:p>
      </dgm:t>
    </dgm:pt>
    <dgm:pt modelId="{2263D337-D8B3-43F4-B453-6C6213C7B72A}" type="pres">
      <dgm:prSet presAssocID="{0222BBF2-5994-480A-87CB-BAFD51E1E054}" presName="ThreeConn_1-2" presStyleLbl="fgAccFollowNode1" presStyleIdx="0" presStyleCnt="2">
        <dgm:presLayoutVars>
          <dgm:bulletEnabled val="1"/>
        </dgm:presLayoutVars>
      </dgm:prSet>
      <dgm:spPr/>
      <dgm:t>
        <a:bodyPr/>
        <a:lstStyle/>
        <a:p>
          <a:endParaRPr lang="es-ES"/>
        </a:p>
      </dgm:t>
    </dgm:pt>
    <dgm:pt modelId="{56FD5A62-32B3-41BD-8BBF-A710D6C25FA9}" type="pres">
      <dgm:prSet presAssocID="{0222BBF2-5994-480A-87CB-BAFD51E1E054}" presName="ThreeConn_2-3" presStyleLbl="fgAccFollowNode1" presStyleIdx="1" presStyleCnt="2">
        <dgm:presLayoutVars>
          <dgm:bulletEnabled val="1"/>
        </dgm:presLayoutVars>
      </dgm:prSet>
      <dgm:spPr/>
      <dgm:t>
        <a:bodyPr/>
        <a:lstStyle/>
        <a:p>
          <a:endParaRPr lang="es-ES"/>
        </a:p>
      </dgm:t>
    </dgm:pt>
    <dgm:pt modelId="{FFE0A1BD-1BA4-4490-81A6-F55CBB03094C}" type="pres">
      <dgm:prSet presAssocID="{0222BBF2-5994-480A-87CB-BAFD51E1E054}" presName="ThreeNodes_1_text" presStyleLbl="node1" presStyleIdx="2" presStyleCnt="3">
        <dgm:presLayoutVars>
          <dgm:bulletEnabled val="1"/>
        </dgm:presLayoutVars>
      </dgm:prSet>
      <dgm:spPr/>
      <dgm:t>
        <a:bodyPr/>
        <a:lstStyle/>
        <a:p>
          <a:endParaRPr lang="es-ES"/>
        </a:p>
      </dgm:t>
    </dgm:pt>
    <dgm:pt modelId="{F1EDA96F-51A3-487A-8844-148A67599E6C}" type="pres">
      <dgm:prSet presAssocID="{0222BBF2-5994-480A-87CB-BAFD51E1E054}" presName="ThreeNodes_2_text" presStyleLbl="node1" presStyleIdx="2" presStyleCnt="3">
        <dgm:presLayoutVars>
          <dgm:bulletEnabled val="1"/>
        </dgm:presLayoutVars>
      </dgm:prSet>
      <dgm:spPr/>
      <dgm:t>
        <a:bodyPr/>
        <a:lstStyle/>
        <a:p>
          <a:endParaRPr lang="es-ES"/>
        </a:p>
      </dgm:t>
    </dgm:pt>
    <dgm:pt modelId="{54C6C346-18DB-45BA-B6A7-F639F0869E7F}" type="pres">
      <dgm:prSet presAssocID="{0222BBF2-5994-480A-87CB-BAFD51E1E054}" presName="ThreeNodes_3_text" presStyleLbl="node1" presStyleIdx="2" presStyleCnt="3">
        <dgm:presLayoutVars>
          <dgm:bulletEnabled val="1"/>
        </dgm:presLayoutVars>
      </dgm:prSet>
      <dgm:spPr/>
      <dgm:t>
        <a:bodyPr/>
        <a:lstStyle/>
        <a:p>
          <a:endParaRPr lang="es-ES"/>
        </a:p>
      </dgm:t>
    </dgm:pt>
  </dgm:ptLst>
  <dgm:cxnLst>
    <dgm:cxn modelId="{8234174E-E4EF-4E2B-8A14-94AC1B4A7B75}" srcId="{0222BBF2-5994-480A-87CB-BAFD51E1E054}" destId="{329D19DE-BC4B-4E01-9085-55A767C6DC44}" srcOrd="1" destOrd="0" parTransId="{DB8DCEB6-5D63-4B11-88A9-3526E72DFCE5}" sibTransId="{0CA7E1A3-3FB5-442C-BB7F-A288D2D9C863}"/>
    <dgm:cxn modelId="{D19C83FD-C4DA-4000-BE98-8BBDC83341D9}" type="presOf" srcId="{A02902BE-3E33-4610-8331-EE2A9F4E0A6C}" destId="{54C6C346-18DB-45BA-B6A7-F639F0869E7F}" srcOrd="1" destOrd="0" presId="urn:microsoft.com/office/officeart/2005/8/layout/vProcess5"/>
    <dgm:cxn modelId="{B093C793-2E98-4707-A0AA-C4A62DBCE4D1}" type="presOf" srcId="{329D19DE-BC4B-4E01-9085-55A767C6DC44}" destId="{F1EDA96F-51A3-487A-8844-148A67599E6C}" srcOrd="1" destOrd="0" presId="urn:microsoft.com/office/officeart/2005/8/layout/vProcess5"/>
    <dgm:cxn modelId="{D796B4B6-FD3E-4CF3-8BCF-8E880D508AB8}" type="presOf" srcId="{A02902BE-3E33-4610-8331-EE2A9F4E0A6C}" destId="{E6D64F33-C480-4B51-9ED0-46C262C760BD}" srcOrd="0" destOrd="0" presId="urn:microsoft.com/office/officeart/2005/8/layout/vProcess5"/>
    <dgm:cxn modelId="{B16AAC14-7C68-4662-B224-4961A9B73AE2}" type="presOf" srcId="{329D19DE-BC4B-4E01-9085-55A767C6DC44}" destId="{E22F59FF-34E2-48A2-97AA-399D3DD26DAF}" srcOrd="0" destOrd="0" presId="urn:microsoft.com/office/officeart/2005/8/layout/vProcess5"/>
    <dgm:cxn modelId="{5CBF85AD-0261-49F6-ACCD-DD01F71713AC}" type="presOf" srcId="{0CA7E1A3-3FB5-442C-BB7F-A288D2D9C863}" destId="{56FD5A62-32B3-41BD-8BBF-A710D6C25FA9}" srcOrd="0" destOrd="0" presId="urn:microsoft.com/office/officeart/2005/8/layout/vProcess5"/>
    <dgm:cxn modelId="{BF553DD3-76F4-49BE-A1A6-C7052A63F369}" srcId="{0222BBF2-5994-480A-87CB-BAFD51E1E054}" destId="{707A59AA-A87F-4493-9722-F84739DB3EA9}" srcOrd="0" destOrd="0" parTransId="{DCA59B64-BF88-4029-B2E0-E3188D3CCB83}" sibTransId="{BE7AF243-7150-4B6B-BD5E-B9223561B5CB}"/>
    <dgm:cxn modelId="{BE612120-2B5B-42A4-830D-256F33B88D5D}" srcId="{0222BBF2-5994-480A-87CB-BAFD51E1E054}" destId="{A02902BE-3E33-4610-8331-EE2A9F4E0A6C}" srcOrd="2" destOrd="0" parTransId="{112EE755-DA3A-4E88-A4A2-ED6DCA6CE484}" sibTransId="{83822719-157C-482B-A7A1-FCFD1B27A0A5}"/>
    <dgm:cxn modelId="{830B5131-D891-40C8-BA60-E44992D77A61}" type="presOf" srcId="{707A59AA-A87F-4493-9722-F84739DB3EA9}" destId="{FFE0A1BD-1BA4-4490-81A6-F55CBB03094C}" srcOrd="1" destOrd="0" presId="urn:microsoft.com/office/officeart/2005/8/layout/vProcess5"/>
    <dgm:cxn modelId="{926D957A-B92F-4D07-A745-7A5A2B33D95C}" type="presOf" srcId="{0222BBF2-5994-480A-87CB-BAFD51E1E054}" destId="{3848189C-F428-47D8-AB47-978172039DE8}" srcOrd="0" destOrd="0" presId="urn:microsoft.com/office/officeart/2005/8/layout/vProcess5"/>
    <dgm:cxn modelId="{A5549AA7-B638-46B4-B379-5B7A63C9F674}" type="presOf" srcId="{BE7AF243-7150-4B6B-BD5E-B9223561B5CB}" destId="{2263D337-D8B3-43F4-B453-6C6213C7B72A}" srcOrd="0" destOrd="0" presId="urn:microsoft.com/office/officeart/2005/8/layout/vProcess5"/>
    <dgm:cxn modelId="{48B19276-A33A-482B-A20D-B18FFBFE4A8D}" type="presOf" srcId="{707A59AA-A87F-4493-9722-F84739DB3EA9}" destId="{B48DC3AF-B9AF-4168-85AE-8856E25FB75E}" srcOrd="0" destOrd="0" presId="urn:microsoft.com/office/officeart/2005/8/layout/vProcess5"/>
    <dgm:cxn modelId="{DD414BA5-D80B-44B2-BF04-66B1EAF0DF74}" type="presParOf" srcId="{3848189C-F428-47D8-AB47-978172039DE8}" destId="{2C5A6F45-F418-49DE-AAA3-F30F5A4A8D4F}" srcOrd="0" destOrd="0" presId="urn:microsoft.com/office/officeart/2005/8/layout/vProcess5"/>
    <dgm:cxn modelId="{132C6651-13D3-459E-8124-EF59B2657966}" type="presParOf" srcId="{3848189C-F428-47D8-AB47-978172039DE8}" destId="{B48DC3AF-B9AF-4168-85AE-8856E25FB75E}" srcOrd="1" destOrd="0" presId="urn:microsoft.com/office/officeart/2005/8/layout/vProcess5"/>
    <dgm:cxn modelId="{C63FF38D-2EF1-4FA0-B413-C89BAD89F9B9}" type="presParOf" srcId="{3848189C-F428-47D8-AB47-978172039DE8}" destId="{E22F59FF-34E2-48A2-97AA-399D3DD26DAF}" srcOrd="2" destOrd="0" presId="urn:microsoft.com/office/officeart/2005/8/layout/vProcess5"/>
    <dgm:cxn modelId="{CBBD359D-3CB3-475E-A6CB-4B8932FF58E0}" type="presParOf" srcId="{3848189C-F428-47D8-AB47-978172039DE8}" destId="{E6D64F33-C480-4B51-9ED0-46C262C760BD}" srcOrd="3" destOrd="0" presId="urn:microsoft.com/office/officeart/2005/8/layout/vProcess5"/>
    <dgm:cxn modelId="{2AECB9BC-BBFF-4459-BE1D-68A504F67E8E}" type="presParOf" srcId="{3848189C-F428-47D8-AB47-978172039DE8}" destId="{2263D337-D8B3-43F4-B453-6C6213C7B72A}" srcOrd="4" destOrd="0" presId="urn:microsoft.com/office/officeart/2005/8/layout/vProcess5"/>
    <dgm:cxn modelId="{6B76F65B-FA9B-4282-86FD-9B7814B85411}" type="presParOf" srcId="{3848189C-F428-47D8-AB47-978172039DE8}" destId="{56FD5A62-32B3-41BD-8BBF-A710D6C25FA9}" srcOrd="5" destOrd="0" presId="urn:microsoft.com/office/officeart/2005/8/layout/vProcess5"/>
    <dgm:cxn modelId="{F5055D5D-165D-4599-BA68-00ECDCF271DF}" type="presParOf" srcId="{3848189C-F428-47D8-AB47-978172039DE8}" destId="{FFE0A1BD-1BA4-4490-81A6-F55CBB03094C}" srcOrd="6" destOrd="0" presId="urn:microsoft.com/office/officeart/2005/8/layout/vProcess5"/>
    <dgm:cxn modelId="{BA985955-DF33-4F20-9008-00F65B9C44B7}" type="presParOf" srcId="{3848189C-F428-47D8-AB47-978172039DE8}" destId="{F1EDA96F-51A3-487A-8844-148A67599E6C}" srcOrd="7" destOrd="0" presId="urn:microsoft.com/office/officeart/2005/8/layout/vProcess5"/>
    <dgm:cxn modelId="{997E11F7-7617-44BA-9742-88BF4B85CAA4}" type="presParOf" srcId="{3848189C-F428-47D8-AB47-978172039DE8}" destId="{54C6C346-18DB-45BA-B6A7-F639F0869E7F}"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0078E4-1079-46E3-8857-4A31217B6F0A}">
      <dsp:nvSpPr>
        <dsp:cNvPr id="0" name=""/>
        <dsp:cNvSpPr/>
      </dsp:nvSpPr>
      <dsp:spPr>
        <a:xfrm>
          <a:off x="810089" y="0"/>
          <a:ext cx="9181020" cy="509370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873FE-1C69-4689-AE43-119FBCE004B3}">
      <dsp:nvSpPr>
        <dsp:cNvPr id="0" name=""/>
        <dsp:cNvSpPr/>
      </dsp:nvSpPr>
      <dsp:spPr>
        <a:xfrm>
          <a:off x="5405" y="1528110"/>
          <a:ext cx="2600093" cy="20374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kern="1200" smtClean="0"/>
            <a:t>Todos los partidos de la oposición se han comprometido </a:t>
          </a:r>
          <a:r>
            <a:rPr lang="es-ES" sz="1700" kern="1200" smtClean="0"/>
            <a:t>a retirar la LOMCE en cuanto el PP no disponga de mayoría parlamentaria.</a:t>
          </a:r>
          <a:endParaRPr lang="es-ES" sz="1700" kern="1200"/>
        </a:p>
      </dsp:txBody>
      <dsp:txXfrm>
        <a:off x="5405" y="1528110"/>
        <a:ext cx="2600093" cy="2037480"/>
      </dsp:txXfrm>
    </dsp:sp>
    <dsp:sp modelId="{2AE1D463-12C6-4951-8DE5-AAB51493450F}">
      <dsp:nvSpPr>
        <dsp:cNvPr id="0" name=""/>
        <dsp:cNvSpPr/>
      </dsp:nvSpPr>
      <dsp:spPr>
        <a:xfrm>
          <a:off x="2735504" y="1528110"/>
          <a:ext cx="2600093" cy="2037480"/>
        </a:xfrm>
        <a:prstGeom prst="roundRect">
          <a:avLst/>
        </a:prstGeom>
        <a:solidFill>
          <a:schemeClr val="accent3">
            <a:hueOff val="1258723"/>
            <a:satOff val="12514"/>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kern="1200" smtClean="0"/>
            <a:t>Todas las Comunidades Autónomas gobernadas por el PSOE y otros partidos han anunciado que NO van a aplicar la LOMCE el curso próximo.</a:t>
          </a:r>
          <a:endParaRPr lang="es-ES" sz="1700" kern="1200"/>
        </a:p>
      </dsp:txBody>
      <dsp:txXfrm>
        <a:off x="2735504" y="1528110"/>
        <a:ext cx="2600093" cy="2037480"/>
      </dsp:txXfrm>
    </dsp:sp>
    <dsp:sp modelId="{B2489C7C-96EF-4DBE-A909-942AFA28076C}">
      <dsp:nvSpPr>
        <dsp:cNvPr id="0" name=""/>
        <dsp:cNvSpPr/>
      </dsp:nvSpPr>
      <dsp:spPr>
        <a:xfrm>
          <a:off x="5465602" y="1528110"/>
          <a:ext cx="2600093" cy="2037480"/>
        </a:xfrm>
        <a:prstGeom prst="roundRect">
          <a:avLst/>
        </a:prstGeom>
        <a:solidFill>
          <a:schemeClr val="accent3">
            <a:hueOff val="2517447"/>
            <a:satOff val="25027"/>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kern="1200" smtClean="0"/>
            <a:t>Todas las Comunidades Autónomas gobernadas por el PP, excepto Madrid, aseguran que NO van a desarrollar la LOMCE el curso próximo por falta de recursos.</a:t>
          </a:r>
          <a:endParaRPr lang="es-ES" sz="1700" kern="1200"/>
        </a:p>
      </dsp:txBody>
      <dsp:txXfrm>
        <a:off x="5465602" y="1528110"/>
        <a:ext cx="2600093" cy="2037480"/>
      </dsp:txXfrm>
    </dsp:sp>
    <dsp:sp modelId="{04BFA15D-2A32-484C-A982-13DC272E200C}">
      <dsp:nvSpPr>
        <dsp:cNvPr id="0" name=""/>
        <dsp:cNvSpPr/>
      </dsp:nvSpPr>
      <dsp:spPr>
        <a:xfrm>
          <a:off x="8195700" y="1528110"/>
          <a:ext cx="2600093" cy="2037480"/>
        </a:xfrm>
        <a:prstGeom prst="roundRect">
          <a:avLst/>
        </a:prstGeom>
        <a:solidFill>
          <a:schemeClr val="accent3">
            <a:hueOff val="3776170"/>
            <a:satOff val="3754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kern="1200" smtClean="0"/>
            <a:t>Sólo la Comunidad de Madrid  VA  A  APLICAR LA LOMCE el curso próximo en 1º, 3º y 5º de Primaria. </a:t>
          </a:r>
          <a:endParaRPr lang="es-ES" sz="1700" kern="1200"/>
        </a:p>
      </dsp:txBody>
      <dsp:txXfrm>
        <a:off x="8195700" y="1528110"/>
        <a:ext cx="2600093" cy="2037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9A6A6-EE75-4D9A-A34D-B547D9ABA55E}">
      <dsp:nvSpPr>
        <dsp:cNvPr id="0" name=""/>
        <dsp:cNvSpPr/>
      </dsp:nvSpPr>
      <dsp:spPr>
        <a:xfrm>
          <a:off x="0" y="3044970"/>
          <a:ext cx="8675688" cy="19978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rtl="0">
            <a:lnSpc>
              <a:spcPct val="90000"/>
            </a:lnSpc>
            <a:spcBef>
              <a:spcPct val="0"/>
            </a:spcBef>
            <a:spcAft>
              <a:spcPct val="35000"/>
            </a:spcAft>
          </a:pPr>
          <a:r>
            <a:rPr lang="es-ES_tradnl" sz="4900" kern="1200" dirty="0" smtClean="0"/>
            <a:t>EL CURRÍCULO DE MADRID</a:t>
          </a:r>
          <a:endParaRPr lang="es-ES" sz="4900" kern="1200" dirty="0"/>
        </a:p>
      </dsp:txBody>
      <dsp:txXfrm>
        <a:off x="0" y="3044970"/>
        <a:ext cx="8675688" cy="1997829"/>
      </dsp:txXfrm>
    </dsp:sp>
    <dsp:sp modelId="{508386FD-C22F-4D1C-B157-9A4C8DE78A39}">
      <dsp:nvSpPr>
        <dsp:cNvPr id="0" name=""/>
        <dsp:cNvSpPr/>
      </dsp:nvSpPr>
      <dsp:spPr>
        <a:xfrm rot="10800000">
          <a:off x="0" y="2274"/>
          <a:ext cx="8675688" cy="307266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rtl="0">
            <a:lnSpc>
              <a:spcPct val="90000"/>
            </a:lnSpc>
            <a:spcBef>
              <a:spcPct val="0"/>
            </a:spcBef>
            <a:spcAft>
              <a:spcPct val="35000"/>
            </a:spcAft>
          </a:pPr>
          <a:r>
            <a:rPr lang="es-ES_tradnl" sz="4900" kern="1200" dirty="0" smtClean="0"/>
            <a:t>EL CURRÍCULO DEL MINISTERIO</a:t>
          </a:r>
          <a:endParaRPr lang="es-ES" sz="4900" kern="1200" dirty="0"/>
        </a:p>
      </dsp:txBody>
      <dsp:txXfrm rot="10800000">
        <a:off x="0" y="2274"/>
        <a:ext cx="8675688" cy="30726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F0C85-B1E7-470A-AD38-CEE145D3D372}">
      <dsp:nvSpPr>
        <dsp:cNvPr id="0" name=""/>
        <dsp:cNvSpPr/>
      </dsp:nvSpPr>
      <dsp:spPr>
        <a:xfrm>
          <a:off x="640079" y="0"/>
          <a:ext cx="7254240" cy="5689600"/>
        </a:xfrm>
        <a:prstGeom prst="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BBF6B365-A174-4155-A81D-7AEC6A8C791F}">
      <dsp:nvSpPr>
        <dsp:cNvPr id="0" name=""/>
        <dsp:cNvSpPr/>
      </dsp:nvSpPr>
      <dsp:spPr>
        <a:xfrm>
          <a:off x="1615" y="1706880"/>
          <a:ext cx="4107439" cy="227584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kern="1200" dirty="0" smtClean="0"/>
            <a:t>LIBROS</a:t>
          </a:r>
          <a:endParaRPr lang="es-ES" sz="4800" kern="1200" dirty="0"/>
        </a:p>
      </dsp:txBody>
      <dsp:txXfrm>
        <a:off x="1615" y="1706880"/>
        <a:ext cx="4107439" cy="2275840"/>
      </dsp:txXfrm>
    </dsp:sp>
    <dsp:sp modelId="{6369CC30-B0D5-4739-9687-48A37452D693}">
      <dsp:nvSpPr>
        <dsp:cNvPr id="0" name=""/>
        <dsp:cNvSpPr/>
      </dsp:nvSpPr>
      <dsp:spPr>
        <a:xfrm>
          <a:off x="4425344" y="1706880"/>
          <a:ext cx="4107439" cy="227584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kern="1200" dirty="0" smtClean="0"/>
            <a:t>DEMOCRACIA</a:t>
          </a:r>
          <a:endParaRPr lang="es-ES" sz="4800" kern="1200" dirty="0"/>
        </a:p>
      </dsp:txBody>
      <dsp:txXfrm>
        <a:off x="4425344" y="1706880"/>
        <a:ext cx="4107439" cy="2275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02CB2B-8C69-4441-9373-43A187A0B281}">
      <dsp:nvSpPr>
        <dsp:cNvPr id="0" name=""/>
        <dsp:cNvSpPr/>
      </dsp:nvSpPr>
      <dsp:spPr>
        <a:xfrm>
          <a:off x="0" y="0"/>
          <a:ext cx="7374334" cy="1513522"/>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_tradnl" sz="2800" kern="1200" dirty="0" smtClean="0"/>
            <a:t>Propuesta de la Plataforma Estatal por la Escuela Pública: </a:t>
          </a:r>
        </a:p>
        <a:p>
          <a:pPr lvl="0" algn="l" defTabSz="1244600" rtl="0">
            <a:lnSpc>
              <a:spcPct val="90000"/>
            </a:lnSpc>
            <a:spcBef>
              <a:spcPct val="0"/>
            </a:spcBef>
            <a:spcAft>
              <a:spcPct val="35000"/>
            </a:spcAft>
          </a:pPr>
          <a:r>
            <a:rPr lang="es-ES_tradnl" sz="2200" kern="1200" dirty="0" smtClean="0"/>
            <a:t>No al cambio de libros, no al nuevo currículo, sí a la financiación pública de la Escuela</a:t>
          </a:r>
          <a:endParaRPr lang="es-ES" sz="2200" kern="1200" dirty="0"/>
        </a:p>
      </dsp:txBody>
      <dsp:txXfrm>
        <a:off x="0" y="0"/>
        <a:ext cx="5829785" cy="1513522"/>
      </dsp:txXfrm>
    </dsp:sp>
    <dsp:sp modelId="{EC684FBE-07C3-43BE-8D6F-BCF42AAE3ADE}">
      <dsp:nvSpPr>
        <dsp:cNvPr id="0" name=""/>
        <dsp:cNvSpPr/>
      </dsp:nvSpPr>
      <dsp:spPr>
        <a:xfrm>
          <a:off x="650676" y="1765776"/>
          <a:ext cx="7374334" cy="1513522"/>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_tradnl" sz="2300" kern="1200" dirty="0" smtClean="0"/>
            <a:t>Nuestros Consejeros solicitan la </a:t>
          </a:r>
          <a:r>
            <a:rPr lang="es-ES_tradnl" sz="2800" kern="1200" dirty="0" smtClean="0"/>
            <a:t>convocatoria del Consejo Escolar </a:t>
          </a:r>
          <a:r>
            <a:rPr lang="es-ES_tradnl" sz="2300" kern="1200" dirty="0" smtClean="0"/>
            <a:t>para incluirlo en el orden del día</a:t>
          </a:r>
          <a:endParaRPr lang="es-ES" sz="2300" kern="1200" dirty="0"/>
        </a:p>
      </dsp:txBody>
      <dsp:txXfrm>
        <a:off x="650676" y="1765776"/>
        <a:ext cx="5739868" cy="1513522"/>
      </dsp:txXfrm>
    </dsp:sp>
    <dsp:sp modelId="{985287DC-5741-4631-99D7-4AE910A65DFA}">
      <dsp:nvSpPr>
        <dsp:cNvPr id="0" name=""/>
        <dsp:cNvSpPr/>
      </dsp:nvSpPr>
      <dsp:spPr>
        <a:xfrm>
          <a:off x="1301353" y="3531552"/>
          <a:ext cx="7374334" cy="151352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_tradnl" sz="2300" kern="1200" dirty="0" smtClean="0"/>
            <a:t>El Consejo Escolar </a:t>
          </a:r>
          <a:r>
            <a:rPr lang="es-ES_tradnl" sz="2300" u="sng" kern="1200" dirty="0" smtClean="0"/>
            <a:t>vota</a:t>
          </a:r>
          <a:r>
            <a:rPr lang="es-ES_tradnl" sz="2300" kern="1200" dirty="0" smtClean="0"/>
            <a:t> nuestra resolución: M</a:t>
          </a:r>
          <a:r>
            <a:rPr lang="es-ES_tradnl" sz="2800" kern="1200" dirty="0" smtClean="0"/>
            <a:t>antener los libros de texto actuales y potenciar el banco de libros del AMPA.</a:t>
          </a:r>
          <a:endParaRPr lang="es-ES" sz="2800" kern="1200" dirty="0"/>
        </a:p>
      </dsp:txBody>
      <dsp:txXfrm>
        <a:off x="1301353" y="3531552"/>
        <a:ext cx="5739868" cy="1513522"/>
      </dsp:txXfrm>
    </dsp:sp>
    <dsp:sp modelId="{76FDF01F-FEAB-4254-ADAC-0D32B1E527C4}">
      <dsp:nvSpPr>
        <dsp:cNvPr id="0" name=""/>
        <dsp:cNvSpPr/>
      </dsp:nvSpPr>
      <dsp:spPr>
        <a:xfrm>
          <a:off x="6390545" y="1147754"/>
          <a:ext cx="983789" cy="983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390545" y="1147754"/>
        <a:ext cx="983789" cy="983789"/>
      </dsp:txXfrm>
    </dsp:sp>
    <dsp:sp modelId="{F2459363-EA8E-430A-8A78-611E46C2CAF6}">
      <dsp:nvSpPr>
        <dsp:cNvPr id="0" name=""/>
        <dsp:cNvSpPr/>
      </dsp:nvSpPr>
      <dsp:spPr>
        <a:xfrm>
          <a:off x="7041221" y="2903440"/>
          <a:ext cx="983789" cy="983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041221" y="2903440"/>
        <a:ext cx="983789" cy="9837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345B1F-BA91-45BC-BFFC-43B3BB16CE42}">
      <dsp:nvSpPr>
        <dsp:cNvPr id="0" name=""/>
        <dsp:cNvSpPr/>
      </dsp:nvSpPr>
      <dsp:spPr>
        <a:xfrm>
          <a:off x="0" y="77926"/>
          <a:ext cx="10513167" cy="1790100"/>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S_tradnl" sz="3400" kern="1200" dirty="0" smtClean="0"/>
            <a:t>Rechazamos que la LOMCE convierta en órganos meramente </a:t>
          </a:r>
          <a:r>
            <a:rPr lang="es-ES_tradnl" sz="3400" u="sng" kern="1200" dirty="0" smtClean="0"/>
            <a:t>consultivos</a:t>
          </a:r>
          <a:r>
            <a:rPr lang="es-ES_tradnl" sz="3400" kern="1200" dirty="0" smtClean="0"/>
            <a:t> el Consejo Escolar y el Claustro de Profesores</a:t>
          </a:r>
          <a:endParaRPr lang="es-ES" sz="3400" kern="1200" dirty="0"/>
        </a:p>
      </dsp:txBody>
      <dsp:txXfrm>
        <a:off x="0" y="77926"/>
        <a:ext cx="10513167" cy="1790100"/>
      </dsp:txXfrm>
    </dsp:sp>
    <dsp:sp modelId="{E853311D-B1DD-4F8F-BC12-8116B57DB335}">
      <dsp:nvSpPr>
        <dsp:cNvPr id="0" name=""/>
        <dsp:cNvSpPr/>
      </dsp:nvSpPr>
      <dsp:spPr>
        <a:xfrm>
          <a:off x="0" y="1965947"/>
          <a:ext cx="10513167" cy="1790100"/>
        </a:xfrm>
        <a:prstGeom prst="roundRect">
          <a:avLst/>
        </a:prstGeom>
        <a:gradFill rotWithShape="0">
          <a:gsLst>
            <a:gs pos="0">
              <a:schemeClr val="accent4">
                <a:hueOff val="-2282812"/>
                <a:satOff val="24021"/>
                <a:lumOff val="1373"/>
                <a:alphaOff val="0"/>
              </a:schemeClr>
            </a:gs>
            <a:gs pos="100000">
              <a:schemeClr val="accent4">
                <a:hueOff val="-2282812"/>
                <a:satOff val="24021"/>
                <a:lumOff val="1373"/>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S_tradnl" sz="3400" kern="1200" dirty="0" smtClean="0"/>
            <a:t>Apostamos por la democracia en los centros educativos públicos y </a:t>
          </a:r>
          <a:r>
            <a:rPr lang="es-ES_tradnl" sz="3400" u="sng" kern="1200" dirty="0" smtClean="0"/>
            <a:t>queremos participar</a:t>
          </a:r>
          <a:r>
            <a:rPr lang="es-ES_tradnl" sz="3400" u="none" kern="1200" dirty="0" smtClean="0"/>
            <a:t> activamente</a:t>
          </a:r>
          <a:r>
            <a:rPr lang="es-ES_tradnl" sz="3400" kern="1200" dirty="0" smtClean="0"/>
            <a:t> en la educación de nuestros </a:t>
          </a:r>
          <a:r>
            <a:rPr lang="es-ES_tradnl" sz="3400" kern="1200" dirty="0" err="1" smtClean="0"/>
            <a:t>hij@s</a:t>
          </a:r>
          <a:endParaRPr lang="es-ES_tradnl" sz="3400" kern="1200" dirty="0"/>
        </a:p>
      </dsp:txBody>
      <dsp:txXfrm>
        <a:off x="0" y="1965947"/>
        <a:ext cx="10513167" cy="1790100"/>
      </dsp:txXfrm>
    </dsp:sp>
    <dsp:sp modelId="{461BC45D-7F68-48BF-9061-9C61BE6A0195}">
      <dsp:nvSpPr>
        <dsp:cNvPr id="0" name=""/>
        <dsp:cNvSpPr/>
      </dsp:nvSpPr>
      <dsp:spPr>
        <a:xfrm>
          <a:off x="0" y="3853967"/>
          <a:ext cx="10513167" cy="1790100"/>
        </a:xfrm>
        <a:prstGeom prst="roundRect">
          <a:avLst/>
        </a:prstGeom>
        <a:gradFill rotWithShape="0">
          <a:gsLst>
            <a:gs pos="0">
              <a:schemeClr val="accent2">
                <a:lumMod val="60000"/>
                <a:lumOff val="40000"/>
              </a:schemeClr>
            </a:gs>
            <a:gs pos="100000">
              <a:schemeClr val="accent4">
                <a:hueOff val="-4565624"/>
                <a:satOff val="48042"/>
                <a:lumOff val="2746"/>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S_tradnl" sz="3400" kern="1200" dirty="0" smtClean="0"/>
            <a:t>Nos comprometemos a respetar y considerar </a:t>
          </a:r>
          <a:r>
            <a:rPr lang="es-ES_tradnl" sz="3400" u="sng" kern="1200" dirty="0" smtClean="0"/>
            <a:t>vinculantes</a:t>
          </a:r>
          <a:r>
            <a:rPr lang="es-ES_tradnl" sz="3400" kern="1200" dirty="0" smtClean="0"/>
            <a:t> las decisiones del Consejo Escolar y el Claustro</a:t>
          </a:r>
          <a:endParaRPr lang="es-ES" sz="3400" kern="1200" dirty="0"/>
        </a:p>
      </dsp:txBody>
      <dsp:txXfrm>
        <a:off x="0" y="3853967"/>
        <a:ext cx="10513167" cy="17901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8DC3AF-B9AF-4168-85AE-8856E25FB75E}">
      <dsp:nvSpPr>
        <dsp:cNvPr id="0" name=""/>
        <dsp:cNvSpPr/>
      </dsp:nvSpPr>
      <dsp:spPr>
        <a:xfrm>
          <a:off x="0" y="0"/>
          <a:ext cx="8936191" cy="1716598"/>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S_tradnl" sz="3400" kern="1200" dirty="0" smtClean="0"/>
            <a:t>FIRMAMOS INDIVIDUALMENTE LA CARTA DE COMPROMISO DEMOCRÁTICO </a:t>
          </a:r>
          <a:endParaRPr lang="es-ES" sz="3400" kern="1200" dirty="0"/>
        </a:p>
      </dsp:txBody>
      <dsp:txXfrm>
        <a:off x="0" y="0"/>
        <a:ext cx="7184403" cy="1716598"/>
      </dsp:txXfrm>
    </dsp:sp>
    <dsp:sp modelId="{E22F59FF-34E2-48A2-97AA-399D3DD26DAF}">
      <dsp:nvSpPr>
        <dsp:cNvPr id="0" name=""/>
        <dsp:cNvSpPr/>
      </dsp:nvSpPr>
      <dsp:spPr>
        <a:xfrm>
          <a:off x="788487" y="2002697"/>
          <a:ext cx="8936191" cy="1716598"/>
        </a:xfrm>
        <a:prstGeom prst="roundRect">
          <a:avLst>
            <a:gd name="adj" fmla="val 10000"/>
          </a:avLst>
        </a:prstGeom>
        <a:gradFill rotWithShape="0">
          <a:gsLst>
            <a:gs pos="0">
              <a:schemeClr val="accent4">
                <a:hueOff val="-2282812"/>
                <a:satOff val="24021"/>
                <a:lumOff val="1373"/>
                <a:alphaOff val="0"/>
              </a:schemeClr>
            </a:gs>
            <a:gs pos="100000">
              <a:schemeClr val="accent4">
                <a:hueOff val="-2282812"/>
                <a:satOff val="24021"/>
                <a:lumOff val="1373"/>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S_tradnl" sz="3400" kern="1200" dirty="0" smtClean="0"/>
            <a:t>PROPONEMOS AL CLAUSTRO  Y AL CONSEJO ESCOLAR QUE APOYEN VOTANDO LA CARTA DEMOCRÁTICA</a:t>
          </a:r>
          <a:endParaRPr lang="es-ES_tradnl" sz="3400" kern="1200" dirty="0"/>
        </a:p>
      </dsp:txBody>
      <dsp:txXfrm>
        <a:off x="788487" y="2002697"/>
        <a:ext cx="7031915" cy="1716598"/>
      </dsp:txXfrm>
    </dsp:sp>
    <dsp:sp modelId="{E6D64F33-C480-4B51-9ED0-46C262C760BD}">
      <dsp:nvSpPr>
        <dsp:cNvPr id="0" name=""/>
        <dsp:cNvSpPr/>
      </dsp:nvSpPr>
      <dsp:spPr>
        <a:xfrm>
          <a:off x="1576975" y="4005395"/>
          <a:ext cx="8936191" cy="1716598"/>
        </a:xfrm>
        <a:prstGeom prst="roundRect">
          <a:avLst>
            <a:gd name="adj" fmla="val 10000"/>
          </a:avLst>
        </a:prstGeom>
        <a:gradFill rotWithShape="0">
          <a:gsLst>
            <a:gs pos="0">
              <a:schemeClr val="accent2">
                <a:lumMod val="60000"/>
                <a:lumOff val="40000"/>
              </a:schemeClr>
            </a:gs>
            <a:gs pos="100000">
              <a:schemeClr val="accent4">
                <a:hueOff val="-4565624"/>
                <a:satOff val="48042"/>
                <a:lumOff val="2746"/>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S_tradnl" sz="3400" kern="1200" dirty="0" smtClean="0"/>
            <a:t>SOLICITAMOS AL EQUIPO DIRECTIVO QUE SE SUME Y SE COMPROMETA CON SU COMUNIDAD EDUCATIVA</a:t>
          </a:r>
          <a:endParaRPr lang="es-ES" sz="3400" kern="1200" dirty="0"/>
        </a:p>
      </dsp:txBody>
      <dsp:txXfrm>
        <a:off x="1576975" y="4005395"/>
        <a:ext cx="7031915" cy="1716598"/>
      </dsp:txXfrm>
    </dsp:sp>
    <dsp:sp modelId="{2263D337-D8B3-43F4-B453-6C6213C7B72A}">
      <dsp:nvSpPr>
        <dsp:cNvPr id="0" name=""/>
        <dsp:cNvSpPr/>
      </dsp:nvSpPr>
      <dsp:spPr>
        <a:xfrm>
          <a:off x="7820403" y="1301753"/>
          <a:ext cx="1115788" cy="1115788"/>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820403" y="1301753"/>
        <a:ext cx="1115788" cy="1115788"/>
      </dsp:txXfrm>
    </dsp:sp>
    <dsp:sp modelId="{56FD5A62-32B3-41BD-8BBF-A710D6C25FA9}">
      <dsp:nvSpPr>
        <dsp:cNvPr id="0" name=""/>
        <dsp:cNvSpPr/>
      </dsp:nvSpPr>
      <dsp:spPr>
        <a:xfrm>
          <a:off x="8608890" y="3293007"/>
          <a:ext cx="1115788" cy="1115788"/>
        </a:xfrm>
        <a:prstGeom prst="downArrow">
          <a:avLst>
            <a:gd name="adj1" fmla="val 55000"/>
            <a:gd name="adj2" fmla="val 45000"/>
          </a:avLst>
        </a:prstGeom>
        <a:solidFill>
          <a:schemeClr val="accent4">
            <a:tint val="40000"/>
            <a:alpha val="90000"/>
            <a:hueOff val="-5833915"/>
            <a:satOff val="49505"/>
            <a:lumOff val="3826"/>
            <a:alphaOff val="0"/>
          </a:schemeClr>
        </a:solidFill>
        <a:ln w="9525" cap="flat" cmpd="sng" algn="ctr">
          <a:solidFill>
            <a:schemeClr val="accent4">
              <a:tint val="40000"/>
              <a:alpha val="90000"/>
              <a:hueOff val="-5833915"/>
              <a:satOff val="49505"/>
              <a:lumOff val="3826"/>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8608890" y="3293007"/>
        <a:ext cx="1115788" cy="11157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A012B-3E8D-4D00-A866-FCFB296CE19C}" type="datetimeFigureOut">
              <a:rPr lang="es-ES" smtClean="0"/>
              <a:pPr/>
              <a:t>28/05/2014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9B958-692D-444D-8631-DAE900AE8992}" type="slidenum">
              <a:rPr lang="es-ES" smtClean="0"/>
              <a:pPr/>
              <a:t>‹Nº›</a:t>
            </a:fld>
            <a:endParaRPr lang="es-ES"/>
          </a:p>
        </p:txBody>
      </p:sp>
    </p:spTree>
    <p:extLst>
      <p:ext uri="{BB962C8B-B14F-4D97-AF65-F5344CB8AC3E}">
        <p14:creationId xmlns="" xmlns:p14="http://schemas.microsoft.com/office/powerpoint/2010/main" val="117783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2801600" cy="96012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grpSp>
      <p:sp>
        <p:nvSpPr>
          <p:cNvPr id="7" name="Freeform 9"/>
          <p:cNvSpPr/>
          <p:nvPr/>
        </p:nvSpPr>
        <p:spPr>
          <a:xfrm rot="10800000">
            <a:off x="1248550" y="7864884"/>
            <a:ext cx="10336109" cy="752094"/>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8" name="Rectangle 10"/>
          <p:cNvSpPr/>
          <p:nvPr/>
        </p:nvSpPr>
        <p:spPr>
          <a:xfrm>
            <a:off x="1385888" y="1423988"/>
            <a:ext cx="10052050" cy="6764337"/>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9" name="Rectangle 11"/>
          <p:cNvSpPr/>
          <p:nvPr/>
        </p:nvSpPr>
        <p:spPr>
          <a:xfrm>
            <a:off x="1387475" y="1412875"/>
            <a:ext cx="10050463" cy="67643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77913" y="982663"/>
            <a:ext cx="793750" cy="795337"/>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998200" y="1049338"/>
            <a:ext cx="793750" cy="793750"/>
          </a:xfrm>
          <a:prstGeom prst="rect">
            <a:avLst/>
          </a:prstGeom>
          <a:noFill/>
          <a:ln w="9525">
            <a:noFill/>
            <a:miter lim="800000"/>
            <a:headEnd/>
            <a:tailEnd/>
          </a:ln>
        </p:spPr>
      </p:pic>
      <p:sp>
        <p:nvSpPr>
          <p:cNvPr id="2" name="Title 1"/>
          <p:cNvSpPr>
            <a:spLocks noGrp="1"/>
          </p:cNvSpPr>
          <p:nvPr>
            <p:ph type="ctrTitle"/>
          </p:nvPr>
        </p:nvSpPr>
        <p:spPr>
          <a:xfrm>
            <a:off x="2418081" y="2512909"/>
            <a:ext cx="8012855" cy="2559326"/>
          </a:xfrm>
        </p:spPr>
        <p:txBody>
          <a:bodyPr anchor="b">
            <a:normAutofit/>
          </a:bodyPr>
          <a:lstStyle>
            <a:lvl1pPr>
              <a:defRPr sz="67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2418081" y="5231271"/>
            <a:ext cx="7997051" cy="2133600"/>
          </a:xfrm>
        </p:spPr>
        <p:txBody>
          <a:bodyPr/>
          <a:lstStyle>
            <a:lvl1pPr marL="0" indent="0" algn="ctr">
              <a:buNone/>
              <a:defRPr>
                <a:solidFill>
                  <a:schemeClr val="tx2"/>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9478963" y="7500938"/>
            <a:ext cx="1698625" cy="511175"/>
          </a:xfrm>
        </p:spPr>
        <p:txBody>
          <a:bodyPr/>
          <a:lstStyle>
            <a:lvl1pPr>
              <a:defRPr/>
            </a:lvl1pPr>
          </a:lstStyle>
          <a:p>
            <a:pPr>
              <a:defRPr/>
            </a:pPr>
            <a:fld id="{EBEBD582-61D6-48D1-B567-E2AA766DB267}" type="datetime1">
              <a:rPr lang="en-US" smtClean="0"/>
              <a:pPr>
                <a:defRPr/>
              </a:pPr>
              <a:t>5/28/2014</a:t>
            </a:fld>
            <a:endParaRPr lang="en-US"/>
          </a:p>
        </p:txBody>
      </p:sp>
      <p:sp>
        <p:nvSpPr>
          <p:cNvPr id="13" name="Footer Placeholder 4"/>
          <p:cNvSpPr>
            <a:spLocks noGrp="1"/>
          </p:cNvSpPr>
          <p:nvPr>
            <p:ph type="ftr" sz="quarter" idx="11"/>
          </p:nvPr>
        </p:nvSpPr>
        <p:spPr>
          <a:xfrm>
            <a:off x="1643063" y="7500938"/>
            <a:ext cx="7050087" cy="51117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8699500" y="7500938"/>
            <a:ext cx="776288" cy="511175"/>
          </a:xfrm>
        </p:spPr>
        <p:txBody>
          <a:bodyPr/>
          <a:lstStyle>
            <a:lvl1pPr algn="ctr">
              <a:defRPr smtClean="0"/>
            </a:lvl1pPr>
          </a:lstStyle>
          <a:p>
            <a:pPr>
              <a:defRPr/>
            </a:pPr>
            <a:fld id="{B869E978-3239-4BB5-AADC-8C1C2E4B7AD7}"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EA1D70F2-FC98-4871-9E28-430EC9829F0E}" type="datetime1">
              <a:rPr lang="en-US" smtClean="0"/>
              <a:pPr>
                <a:defRPr/>
              </a:pPr>
              <a:t>5/28/2014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03745-C93A-4539-BC6E-058F5EFF93E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2" y="1295967"/>
            <a:ext cx="2003214" cy="66694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817510" y="1548837"/>
            <a:ext cx="7250291" cy="61637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20441035-D167-4898-B745-9CC3CCA648D0}" type="datetime1">
              <a:rPr lang="en-US" smtClean="0"/>
              <a:pPr>
                <a:defRPr/>
              </a:pPr>
              <a:t>5/28/2014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2D5F9A-73D3-4D47-8D72-07013BC4ADC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8450392D-8C68-4462-B25A-C9BD326C4BA5}" type="datetime1">
              <a:rPr lang="en-US" smtClean="0"/>
              <a:pPr>
                <a:defRPr/>
              </a:pPr>
              <a:t>5/28/2014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DABF2-A802-47EB-9281-0C33C01BA77C}"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22970" y="3135203"/>
            <a:ext cx="8755662" cy="1906905"/>
          </a:xfrm>
        </p:spPr>
        <p:txBody>
          <a:bodyPr anchor="b"/>
          <a:lstStyle>
            <a:lvl1pPr algn="ctr">
              <a:defRPr sz="56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38774" y="5215469"/>
            <a:ext cx="8724054" cy="1833315"/>
          </a:xfrm>
        </p:spPr>
        <p:txBody>
          <a:bodyPr/>
          <a:lstStyle>
            <a:lvl1pPr marL="0" indent="0" algn="ctr">
              <a:buNone/>
              <a:defRPr sz="2800">
                <a:solidFill>
                  <a:schemeClr val="tx2"/>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B366025A-C87F-45C1-BF20-2A8BD0003521}" type="datetime1">
              <a:rPr lang="en-US" smtClean="0"/>
              <a:pPr>
                <a:defRPr/>
              </a:pPr>
              <a:t>5/28/2014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D4AEF-FA77-47F4-87ED-64F841749EC9}"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817827" y="2969970"/>
            <a:ext cx="4480560" cy="504383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528816" y="2967038"/>
            <a:ext cx="4480560" cy="504729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598B3A4F-95F7-4B8C-94F4-BA32080D6844}" type="datetime1">
              <a:rPr lang="en-US" smtClean="0"/>
              <a:pPr>
                <a:defRPr/>
              </a:pPr>
              <a:t>5/28/2014</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4E62527E-D255-49D8-B015-949A644D7F59}"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2181018" y="2971237"/>
            <a:ext cx="4115329" cy="1148291"/>
          </a:xfrm>
        </p:spPr>
        <p:txBody>
          <a:bodyPr anchor="b">
            <a:normAutofit/>
          </a:bodyPr>
          <a:lstStyle>
            <a:lvl1pPr marL="0" indent="0" algn="ctr">
              <a:buNone/>
              <a:defRPr sz="2800" b="1">
                <a:solidFill>
                  <a:schemeClr val="tx2"/>
                </a:solidFill>
              </a:defRPr>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874937" y="2971235"/>
            <a:ext cx="4122115" cy="1152144"/>
          </a:xfrm>
        </p:spPr>
        <p:txBody>
          <a:bodyPr anchor="b">
            <a:normAutofit/>
          </a:bodyPr>
          <a:lstStyle>
            <a:lvl1pPr marL="0" indent="0" algn="ctr">
              <a:buNone/>
              <a:defRPr sz="2800" b="1">
                <a:solidFill>
                  <a:schemeClr val="tx2"/>
                </a:solidFill>
              </a:defRPr>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817827" y="4122115"/>
            <a:ext cx="4518965" cy="389168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6503211" y="4122738"/>
            <a:ext cx="4518965" cy="389168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fld id="{6A1260E5-D740-410D-8345-4EA9D92FDBA8}" type="datetime1">
              <a:rPr lang="en-US" smtClean="0"/>
              <a:pPr>
                <a:defRPr/>
              </a:pPr>
              <a:t>5/28/2014</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7EB5B834-4F7A-4BB0-A4B6-52F2AB5EDD0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08E7C237-9B90-4C16-9C6E-EB9E05039B07}" type="datetime1">
              <a:rPr lang="en-US" smtClean="0"/>
              <a:pPr>
                <a:defRPr/>
              </a:pPr>
              <a:t>5/28/2014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C01088-FEA0-41FF-8AD9-7C6CE727F874}"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B387AC-6C65-40CE-BE8C-E8CBCADA3A9F}" type="datetime1">
              <a:rPr lang="en-US" smtClean="0"/>
              <a:pPr>
                <a:defRPr/>
              </a:pPr>
              <a:t>5/28/2014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59EB5A-268C-4930-B9AB-2A80C3CC1DEF}"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801600" cy="96012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grpSp>
      <p:sp>
        <p:nvSpPr>
          <p:cNvPr id="8" name="Freeform 10"/>
          <p:cNvSpPr/>
          <p:nvPr/>
        </p:nvSpPr>
        <p:spPr>
          <a:xfrm rot="10800000">
            <a:off x="885049" y="8481253"/>
            <a:ext cx="10810241" cy="752094"/>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9" name="Rectangle 15"/>
          <p:cNvSpPr/>
          <p:nvPr/>
        </p:nvSpPr>
        <p:spPr>
          <a:xfrm rot="60000">
            <a:off x="6256338" y="847725"/>
            <a:ext cx="5303837" cy="8010525"/>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0" name="Rectangle 16"/>
          <p:cNvSpPr/>
          <p:nvPr/>
        </p:nvSpPr>
        <p:spPr>
          <a:xfrm rot="60000">
            <a:off x="6259513" y="844550"/>
            <a:ext cx="5305425" cy="801211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1" name="Rectangle 12"/>
          <p:cNvSpPr/>
          <p:nvPr/>
        </p:nvSpPr>
        <p:spPr>
          <a:xfrm rot="21540000">
            <a:off x="1049338" y="808038"/>
            <a:ext cx="5303837" cy="8010525"/>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2" name="Rectangle 13"/>
          <p:cNvSpPr/>
          <p:nvPr/>
        </p:nvSpPr>
        <p:spPr>
          <a:xfrm rot="21540000">
            <a:off x="1049338" y="806450"/>
            <a:ext cx="5305425" cy="8010525"/>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319463" y="411163"/>
            <a:ext cx="795337" cy="795337"/>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791575" y="466725"/>
            <a:ext cx="793750" cy="793750"/>
          </a:xfrm>
          <a:prstGeom prst="rect">
            <a:avLst/>
          </a:prstGeom>
          <a:noFill/>
          <a:ln w="9525">
            <a:noFill/>
            <a:miter lim="800000"/>
            <a:headEnd/>
            <a:tailEnd/>
          </a:ln>
        </p:spPr>
      </p:pic>
      <p:sp>
        <p:nvSpPr>
          <p:cNvPr id="2" name="Title 1"/>
          <p:cNvSpPr>
            <a:spLocks noGrp="1"/>
          </p:cNvSpPr>
          <p:nvPr>
            <p:ph type="title"/>
          </p:nvPr>
        </p:nvSpPr>
        <p:spPr>
          <a:xfrm rot="-60000">
            <a:off x="1552567" y="2828059"/>
            <a:ext cx="4290758" cy="2104252"/>
          </a:xfrm>
        </p:spPr>
        <p:txBody>
          <a:bodyPr anchor="b">
            <a:normAutofit/>
          </a:bodyPr>
          <a:lstStyle>
            <a:lvl1pPr algn="ctr">
              <a:defRPr sz="3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6796007" y="1611391"/>
            <a:ext cx="4229109" cy="6475685"/>
          </a:xfrm>
        </p:spPr>
        <p:txBody>
          <a:bodyPr anchor="ctr"/>
          <a:lstStyle>
            <a:lvl1pPr>
              <a:defRPr sz="3100"/>
            </a:lvl1pPr>
            <a:lvl2pPr>
              <a:defRPr sz="2800"/>
            </a:lvl2pPr>
            <a:lvl3pPr>
              <a:defRPr sz="2500"/>
            </a:lvl3pPr>
            <a:lvl4pPr>
              <a:defRPr sz="2200"/>
            </a:lvl4pPr>
            <a:lvl5pPr>
              <a:defRPr sz="20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607376" y="5073247"/>
            <a:ext cx="4268447" cy="2940560"/>
          </a:xfrm>
        </p:spPr>
        <p:txBody>
          <a:bodyPr>
            <a:normAutofit/>
          </a:bodyPr>
          <a:lstStyle>
            <a:lvl1pPr marL="0" indent="0" algn="ctr">
              <a:buNone/>
              <a:defRPr sz="22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8878888" y="8240713"/>
            <a:ext cx="1698625" cy="511175"/>
          </a:xfrm>
        </p:spPr>
        <p:txBody>
          <a:bodyPr/>
          <a:lstStyle>
            <a:lvl1pPr>
              <a:defRPr/>
            </a:lvl1pPr>
          </a:lstStyle>
          <a:p>
            <a:pPr>
              <a:defRPr/>
            </a:pPr>
            <a:fld id="{5DF1F435-D27A-4C8D-8031-6D4EADF49F3F}" type="datetime1">
              <a:rPr lang="en-US" smtClean="0"/>
              <a:pPr>
                <a:defRPr/>
              </a:pPr>
              <a:t>5/28/2014</a:t>
            </a:fld>
            <a:endParaRPr lang="en-US"/>
          </a:p>
        </p:txBody>
      </p:sp>
      <p:sp>
        <p:nvSpPr>
          <p:cNvPr id="16" name="Footer Placeholder 5"/>
          <p:cNvSpPr>
            <a:spLocks noGrp="1"/>
          </p:cNvSpPr>
          <p:nvPr>
            <p:ph type="ftr" sz="quarter" idx="11"/>
          </p:nvPr>
        </p:nvSpPr>
        <p:spPr>
          <a:xfrm rot="21540000">
            <a:off x="1281113" y="8161338"/>
            <a:ext cx="4930775" cy="51117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10580688" y="8255000"/>
            <a:ext cx="774700" cy="511175"/>
          </a:xfrm>
        </p:spPr>
        <p:txBody>
          <a:bodyPr/>
          <a:lstStyle>
            <a:lvl1pPr>
              <a:defRPr/>
            </a:lvl1pPr>
          </a:lstStyle>
          <a:p>
            <a:pPr>
              <a:defRPr/>
            </a:pPr>
            <a:fld id="{36C39D48-C03D-4F8D-91B7-FB50D980A603}"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801600" cy="96012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grpSp>
      <p:sp>
        <p:nvSpPr>
          <p:cNvPr id="8" name="Freeform 30"/>
          <p:cNvSpPr/>
          <p:nvPr/>
        </p:nvSpPr>
        <p:spPr>
          <a:xfrm rot="10800000">
            <a:off x="885049" y="8481253"/>
            <a:ext cx="10810241" cy="752094"/>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9" name="Rectangle 11"/>
          <p:cNvSpPr/>
          <p:nvPr/>
        </p:nvSpPr>
        <p:spPr>
          <a:xfrm rot="21540000">
            <a:off x="1049338" y="808038"/>
            <a:ext cx="5303837" cy="8010525"/>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0" name="Rectangle 12"/>
          <p:cNvSpPr/>
          <p:nvPr/>
        </p:nvSpPr>
        <p:spPr>
          <a:xfrm rot="21540000">
            <a:off x="1042988" y="806450"/>
            <a:ext cx="5303837" cy="8010525"/>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1" name="Rectangle 28"/>
          <p:cNvSpPr/>
          <p:nvPr/>
        </p:nvSpPr>
        <p:spPr>
          <a:xfrm rot="60000">
            <a:off x="6256338" y="847725"/>
            <a:ext cx="5303837" cy="8010525"/>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2" name="Rectangle 29"/>
          <p:cNvSpPr/>
          <p:nvPr/>
        </p:nvSpPr>
        <p:spPr>
          <a:xfrm rot="60000">
            <a:off x="6249988" y="846138"/>
            <a:ext cx="5305425" cy="8010525"/>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319463" y="411163"/>
            <a:ext cx="795337" cy="795337"/>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791575" y="466725"/>
            <a:ext cx="793750" cy="793750"/>
          </a:xfrm>
          <a:prstGeom prst="rect">
            <a:avLst/>
          </a:prstGeom>
          <a:noFill/>
          <a:ln w="9525">
            <a:noFill/>
            <a:miter lim="800000"/>
            <a:headEnd/>
            <a:tailEnd/>
          </a:ln>
        </p:spPr>
      </p:pic>
      <p:sp>
        <p:nvSpPr>
          <p:cNvPr id="2" name="Title 1"/>
          <p:cNvSpPr>
            <a:spLocks noGrp="1"/>
          </p:cNvSpPr>
          <p:nvPr>
            <p:ph type="title"/>
          </p:nvPr>
        </p:nvSpPr>
        <p:spPr>
          <a:xfrm rot="-60000">
            <a:off x="1548994" y="2829154"/>
            <a:ext cx="4288536" cy="2099462"/>
          </a:xfrm>
        </p:spPr>
        <p:txBody>
          <a:bodyPr anchor="b">
            <a:normAutofit/>
          </a:bodyPr>
          <a:lstStyle>
            <a:lvl1pPr algn="ctr">
              <a:defRPr sz="3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6858062" y="1690181"/>
            <a:ext cx="4079408" cy="6355177"/>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34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613002" y="5069434"/>
            <a:ext cx="4262933" cy="2944368"/>
          </a:xfrm>
        </p:spPr>
        <p:txBody>
          <a:bodyPr>
            <a:normAutofit/>
          </a:bodyPr>
          <a:lstStyle>
            <a:lvl1pPr marL="0" indent="0" algn="ctr">
              <a:buNone/>
              <a:defRPr sz="22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8883650" y="8243888"/>
            <a:ext cx="1700213" cy="511175"/>
          </a:xfrm>
        </p:spPr>
        <p:txBody>
          <a:bodyPr/>
          <a:lstStyle>
            <a:lvl1pPr>
              <a:defRPr/>
            </a:lvl1pPr>
          </a:lstStyle>
          <a:p>
            <a:pPr>
              <a:defRPr/>
            </a:pPr>
            <a:fld id="{51AE666D-26CC-4071-BCC7-ED446E92F83B}" type="datetime1">
              <a:rPr lang="en-US" smtClean="0"/>
              <a:pPr>
                <a:defRPr/>
              </a:pPr>
              <a:t>5/28/2014</a:t>
            </a:fld>
            <a:endParaRPr lang="en-US"/>
          </a:p>
        </p:txBody>
      </p:sp>
      <p:sp>
        <p:nvSpPr>
          <p:cNvPr id="16" name="Footer Placeholder 5"/>
          <p:cNvSpPr>
            <a:spLocks noGrp="1"/>
          </p:cNvSpPr>
          <p:nvPr>
            <p:ph type="ftr" sz="quarter" idx="11"/>
          </p:nvPr>
        </p:nvSpPr>
        <p:spPr>
          <a:xfrm rot="21540000">
            <a:off x="1281113" y="8162925"/>
            <a:ext cx="4646612" cy="51117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10587038" y="8259763"/>
            <a:ext cx="776287" cy="511175"/>
          </a:xfrm>
        </p:spPr>
        <p:txBody>
          <a:bodyPr/>
          <a:lstStyle>
            <a:lvl1pPr>
              <a:defRPr/>
            </a:lvl1pPr>
          </a:lstStyle>
          <a:p>
            <a:pPr>
              <a:defRPr/>
            </a:pPr>
            <a:fld id="{8D4E1845-0FEA-4A25-BF5C-B97EA68849DA}"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12801600" cy="96012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en-US"/>
            </a:p>
          </p:txBody>
        </p:sp>
      </p:grpSp>
      <p:sp>
        <p:nvSpPr>
          <p:cNvPr id="10" name="Freeform 9"/>
          <p:cNvSpPr/>
          <p:nvPr/>
        </p:nvSpPr>
        <p:spPr>
          <a:xfrm rot="10800000">
            <a:off x="880111" y="8497062"/>
            <a:ext cx="11089387" cy="752094"/>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1" name="Rectangle 10"/>
          <p:cNvSpPr/>
          <p:nvPr/>
        </p:nvSpPr>
        <p:spPr>
          <a:xfrm>
            <a:off x="1023938" y="804863"/>
            <a:ext cx="10774362" cy="8001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sp>
        <p:nvSpPr>
          <p:cNvPr id="12" name="Rectangle 11"/>
          <p:cNvSpPr/>
          <p:nvPr/>
        </p:nvSpPr>
        <p:spPr>
          <a:xfrm>
            <a:off x="1023938" y="806450"/>
            <a:ext cx="10774362" cy="8001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62000" y="382588"/>
            <a:ext cx="793750" cy="795337"/>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1361738" y="417513"/>
            <a:ext cx="793750" cy="793750"/>
          </a:xfrm>
          <a:prstGeom prst="rect">
            <a:avLst/>
          </a:prstGeom>
          <a:noFill/>
          <a:ln w="9525">
            <a:noFill/>
            <a:miter lim="800000"/>
            <a:headEnd/>
            <a:tailEnd/>
          </a:ln>
        </p:spPr>
      </p:pic>
      <p:sp>
        <p:nvSpPr>
          <p:cNvPr id="1034" name="Title Placeholder 1"/>
          <p:cNvSpPr>
            <a:spLocks noGrp="1"/>
          </p:cNvSpPr>
          <p:nvPr>
            <p:ph type="title"/>
          </p:nvPr>
        </p:nvSpPr>
        <p:spPr bwMode="auto">
          <a:xfrm>
            <a:off x="1533525" y="1144588"/>
            <a:ext cx="9750425" cy="168275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5" name="Text Placeholder 2"/>
          <p:cNvSpPr>
            <a:spLocks noGrp="1"/>
          </p:cNvSpPr>
          <p:nvPr>
            <p:ph type="body" idx="1"/>
          </p:nvPr>
        </p:nvSpPr>
        <p:spPr bwMode="auto">
          <a:xfrm>
            <a:off x="2047875" y="2967038"/>
            <a:ext cx="8675688" cy="5045075"/>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9036050" y="8132763"/>
            <a:ext cx="1700213" cy="511175"/>
          </a:xfrm>
          <a:prstGeom prst="rect">
            <a:avLst/>
          </a:prstGeom>
        </p:spPr>
        <p:txBody>
          <a:bodyPr vert="horz" lIns="128016" tIns="64008" rIns="128016" bIns="64008" rtlCol="0" anchor="ctr"/>
          <a:lstStyle>
            <a:lvl1pPr algn="r" defTabSz="1280160" fontAlgn="auto">
              <a:spcBef>
                <a:spcPts val="0"/>
              </a:spcBef>
              <a:spcAft>
                <a:spcPts val="0"/>
              </a:spcAft>
              <a:defRPr sz="1700" smtClean="0">
                <a:solidFill>
                  <a:schemeClr val="tx2"/>
                </a:solidFill>
                <a:latin typeface="Rage Italic" pitchFamily="66" charset="0"/>
              </a:defRPr>
            </a:lvl1pPr>
          </a:lstStyle>
          <a:p>
            <a:pPr>
              <a:defRPr/>
            </a:pPr>
            <a:fld id="{D020A285-235F-4D14-A556-854585ED1C5A}" type="datetime1">
              <a:rPr lang="en-US" smtClean="0"/>
              <a:pPr>
                <a:defRPr/>
              </a:pPr>
              <a:t>5/28/2014</a:t>
            </a:fld>
            <a:endParaRPr lang="en-US"/>
          </a:p>
        </p:txBody>
      </p:sp>
      <p:sp>
        <p:nvSpPr>
          <p:cNvPr id="5" name="Footer Placeholder 4"/>
          <p:cNvSpPr>
            <a:spLocks noGrp="1"/>
          </p:cNvSpPr>
          <p:nvPr>
            <p:ph type="ftr" sz="quarter" idx="3"/>
          </p:nvPr>
        </p:nvSpPr>
        <p:spPr>
          <a:xfrm>
            <a:off x="1279525" y="8132763"/>
            <a:ext cx="7756525" cy="511175"/>
          </a:xfrm>
          <a:prstGeom prst="rect">
            <a:avLst/>
          </a:prstGeom>
        </p:spPr>
        <p:txBody>
          <a:bodyPr vert="horz" lIns="128016" tIns="64008" rIns="128016" bIns="64008" rtlCol="0" anchor="ctr"/>
          <a:lstStyle>
            <a:lvl1pPr algn="l" defTabSz="1280160" fontAlgn="auto">
              <a:spcBef>
                <a:spcPts val="0"/>
              </a:spcBef>
              <a:spcAft>
                <a:spcPts val="0"/>
              </a:spcAft>
              <a:defRPr sz="20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10737850" y="8132763"/>
            <a:ext cx="776288" cy="511175"/>
          </a:xfrm>
          <a:prstGeom prst="rect">
            <a:avLst/>
          </a:prstGeom>
        </p:spPr>
        <p:txBody>
          <a:bodyPr vert="horz" lIns="128016" tIns="64008" rIns="128016" bIns="64008" rtlCol="0" anchor="ctr"/>
          <a:lstStyle>
            <a:lvl1pPr algn="r" defTabSz="1280160" fontAlgn="auto">
              <a:spcBef>
                <a:spcPts val="0"/>
              </a:spcBef>
              <a:spcAft>
                <a:spcPts val="0"/>
              </a:spcAft>
              <a:defRPr sz="2000" smtClean="0">
                <a:solidFill>
                  <a:schemeClr val="tx2"/>
                </a:solidFill>
                <a:latin typeface="Rage Italic" pitchFamily="66" charset="0"/>
              </a:defRPr>
            </a:lvl1pPr>
          </a:lstStyle>
          <a:p>
            <a:pPr>
              <a:defRPr/>
            </a:pPr>
            <a:fld id="{78BFE886-3D8B-4AA7-9D3F-98E2C5473F7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73" r:id="rId8"/>
    <p:sldLayoutId id="2147483674" r:id="rId9"/>
    <p:sldLayoutId id="2147483665" r:id="rId10"/>
    <p:sldLayoutId id="2147483664" r:id="rId11"/>
  </p:sldLayoutIdLst>
  <p:hf hdr="0" ftr="0" dt="0"/>
  <p:txStyles>
    <p:titleStyle>
      <a:lvl1pPr algn="ctr" defTabSz="1279525" rtl="0" fontAlgn="base">
        <a:spcBef>
          <a:spcPct val="0"/>
        </a:spcBef>
        <a:spcAft>
          <a:spcPct val="0"/>
        </a:spcAft>
        <a:defRPr sz="6200" kern="1200">
          <a:solidFill>
            <a:schemeClr val="tx1"/>
          </a:solidFill>
          <a:latin typeface="+mj-lt"/>
          <a:ea typeface="+mj-ea"/>
          <a:cs typeface="+mj-cs"/>
        </a:defRPr>
      </a:lvl1pPr>
      <a:lvl2pPr algn="ctr" defTabSz="1279525" rtl="0" fontAlgn="base">
        <a:spcBef>
          <a:spcPct val="0"/>
        </a:spcBef>
        <a:spcAft>
          <a:spcPct val="0"/>
        </a:spcAft>
        <a:defRPr sz="6200">
          <a:solidFill>
            <a:schemeClr val="tx1"/>
          </a:solidFill>
          <a:latin typeface="Constantia" pitchFamily="18" charset="0"/>
        </a:defRPr>
      </a:lvl2pPr>
      <a:lvl3pPr algn="ctr" defTabSz="1279525" rtl="0" fontAlgn="base">
        <a:spcBef>
          <a:spcPct val="0"/>
        </a:spcBef>
        <a:spcAft>
          <a:spcPct val="0"/>
        </a:spcAft>
        <a:defRPr sz="6200">
          <a:solidFill>
            <a:schemeClr val="tx1"/>
          </a:solidFill>
          <a:latin typeface="Constantia" pitchFamily="18" charset="0"/>
        </a:defRPr>
      </a:lvl3pPr>
      <a:lvl4pPr algn="ctr" defTabSz="1279525" rtl="0" fontAlgn="base">
        <a:spcBef>
          <a:spcPct val="0"/>
        </a:spcBef>
        <a:spcAft>
          <a:spcPct val="0"/>
        </a:spcAft>
        <a:defRPr sz="6200">
          <a:solidFill>
            <a:schemeClr val="tx1"/>
          </a:solidFill>
          <a:latin typeface="Constantia" pitchFamily="18" charset="0"/>
        </a:defRPr>
      </a:lvl4pPr>
      <a:lvl5pPr algn="ctr" defTabSz="1279525" rtl="0" fontAlgn="base">
        <a:spcBef>
          <a:spcPct val="0"/>
        </a:spcBef>
        <a:spcAft>
          <a:spcPct val="0"/>
        </a:spcAft>
        <a:defRPr sz="62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2588" indent="-382588" algn="l" defTabSz="1279525" rtl="0" fontAlgn="base">
        <a:spcBef>
          <a:spcPct val="20000"/>
        </a:spcBef>
        <a:spcAft>
          <a:spcPct val="0"/>
        </a:spcAft>
        <a:buClr>
          <a:schemeClr val="accent2"/>
        </a:buClr>
        <a:buSzPct val="85000"/>
        <a:buFont typeface="Brush Script MT" pitchFamily="66" charset="0"/>
        <a:buChar char="O"/>
        <a:defRPr sz="3400" kern="1200">
          <a:solidFill>
            <a:schemeClr val="tx1"/>
          </a:solidFill>
          <a:latin typeface="+mn-lt"/>
          <a:ea typeface="+mn-ea"/>
          <a:cs typeface="+mn-cs"/>
        </a:defRPr>
      </a:lvl1pPr>
      <a:lvl2pPr marL="895350" indent="-382588" algn="l" defTabSz="1279525" rtl="0" fontAlgn="base">
        <a:spcBef>
          <a:spcPct val="20000"/>
        </a:spcBef>
        <a:spcAft>
          <a:spcPct val="0"/>
        </a:spcAft>
        <a:buClr>
          <a:schemeClr val="accent2"/>
        </a:buClr>
        <a:buSzPct val="85000"/>
        <a:buFont typeface="Brush Script MT" pitchFamily="66" charset="0"/>
        <a:buChar char="O"/>
        <a:defRPr sz="3100" kern="1200">
          <a:solidFill>
            <a:schemeClr val="tx1"/>
          </a:solidFill>
          <a:latin typeface="+mn-lt"/>
          <a:ea typeface="+mn-ea"/>
          <a:cs typeface="+mn-cs"/>
        </a:defRPr>
      </a:lvl2pPr>
      <a:lvl3pPr marL="1279525" indent="-319088" algn="l" defTabSz="1279525" rtl="0" fontAlgn="base">
        <a:spcBef>
          <a:spcPct val="20000"/>
        </a:spcBef>
        <a:spcAft>
          <a:spcPct val="0"/>
        </a:spcAft>
        <a:buClr>
          <a:schemeClr val="accent2"/>
        </a:buClr>
        <a:buSzPct val="85000"/>
        <a:buFont typeface="Brush Script MT" pitchFamily="66" charset="0"/>
        <a:buChar char="O"/>
        <a:defRPr sz="2800" kern="1200">
          <a:solidFill>
            <a:schemeClr val="tx1"/>
          </a:solidFill>
          <a:latin typeface="+mn-lt"/>
          <a:ea typeface="+mn-ea"/>
          <a:cs typeface="+mn-cs"/>
        </a:defRPr>
      </a:lvl3pPr>
      <a:lvl4pPr marL="1790700" indent="-319088" algn="l" defTabSz="1279525" rtl="0" fontAlgn="base">
        <a:spcBef>
          <a:spcPct val="20000"/>
        </a:spcBef>
        <a:spcAft>
          <a:spcPct val="0"/>
        </a:spcAft>
        <a:buClr>
          <a:schemeClr val="accent2"/>
        </a:buClr>
        <a:buSzPct val="85000"/>
        <a:buFont typeface="Brush Script MT" pitchFamily="66" charset="0"/>
        <a:buChar char="O"/>
        <a:defRPr sz="2500" kern="1200">
          <a:solidFill>
            <a:schemeClr val="tx1"/>
          </a:solidFill>
          <a:latin typeface="+mn-lt"/>
          <a:ea typeface="+mn-ea"/>
          <a:cs typeface="+mn-cs"/>
        </a:defRPr>
      </a:lvl4pPr>
      <a:lvl5pPr marL="2303463" indent="-319088" algn="l" defTabSz="1279525"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5pPr>
      <a:lvl6pPr marL="2816352" indent="-320040" algn="l" defTabSz="128016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6pPr>
      <a:lvl7pPr marL="3328416" indent="-320040" algn="l" defTabSz="128016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7pPr>
      <a:lvl8pPr marL="3840480" indent="-320040" algn="l" defTabSz="128016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8pPr>
      <a:lvl9pPr marL="4352544" indent="-320040" algn="l" defTabSz="128016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es/url?sa=i&amp;rct=j&amp;q=frato+ley+educacion&amp;source=images&amp;cd=&amp;cad=rja&amp;docid=z44mvFVAmVIkIM&amp;tbnid=ZaL6b08MKzb69M:&amp;ved=0CAUQjRw&amp;url=http://miblogeducacionysociedadsonia.blogspot.com/2012_03_01_archive.html&amp;ei=1tNuUeWWI4aK0AX3u4CwBA&amp;psig=AFQjCNH0kVIpLIEhesGP89iwWVg_7vhPew&amp;ust=136630400733816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3525" y="1144588"/>
            <a:ext cx="9750425" cy="2215852"/>
          </a:xfrm>
        </p:spPr>
        <p:txBody>
          <a:bodyPr/>
          <a:lstStyle/>
          <a:p>
            <a:r>
              <a:rPr lang="es-ES_tradnl" sz="5400" dirty="0" smtClean="0">
                <a:solidFill>
                  <a:srgbClr val="12B616"/>
                </a:solidFill>
              </a:rPr>
              <a:t>PLATAFORMA DE CHAMBERÍ</a:t>
            </a:r>
            <a:br>
              <a:rPr lang="es-ES_tradnl" sz="5400" dirty="0" smtClean="0">
                <a:solidFill>
                  <a:srgbClr val="12B616"/>
                </a:solidFill>
              </a:rPr>
            </a:br>
            <a:r>
              <a:rPr lang="es-ES_tradnl" sz="5400" dirty="0" smtClean="0">
                <a:solidFill>
                  <a:srgbClr val="12B616"/>
                </a:solidFill>
              </a:rPr>
              <a:t>POR LA ESCUELA PÚBLICA</a:t>
            </a:r>
            <a:endParaRPr lang="es-ES" sz="5400" dirty="0">
              <a:solidFill>
                <a:srgbClr val="12B616"/>
              </a:solidFill>
            </a:endParaRPr>
          </a:p>
        </p:txBody>
      </p:sp>
      <p:pic>
        <p:nvPicPr>
          <p:cNvPr id="4" name="3 Imagen" descr="Logotipo_de_la_'Marea_Verde'.jpg"/>
          <p:cNvPicPr>
            <a:picLocks noChangeAspect="1"/>
          </p:cNvPicPr>
          <p:nvPr/>
        </p:nvPicPr>
        <p:blipFill>
          <a:blip r:embed="rId2" cstate="print"/>
          <a:stretch>
            <a:fillRect/>
          </a:stretch>
        </p:blipFill>
        <p:spPr>
          <a:xfrm>
            <a:off x="3304456" y="3288432"/>
            <a:ext cx="6048672" cy="4423092"/>
          </a:xfrm>
          <a:prstGeom prst="rect">
            <a:avLst/>
          </a:prstGeom>
        </p:spPr>
      </p:pic>
      <p:sp>
        <p:nvSpPr>
          <p:cNvPr id="5" name="4 CuadroTexto"/>
          <p:cNvSpPr txBox="1"/>
          <p:nvPr/>
        </p:nvSpPr>
        <p:spPr>
          <a:xfrm>
            <a:off x="1576264" y="7896944"/>
            <a:ext cx="9721080" cy="769441"/>
          </a:xfrm>
          <a:prstGeom prst="rect">
            <a:avLst/>
          </a:prstGeom>
          <a:noFill/>
        </p:spPr>
        <p:txBody>
          <a:bodyPr wrap="square" rtlCol="0">
            <a:spAutoFit/>
          </a:bodyPr>
          <a:lstStyle/>
          <a:p>
            <a:r>
              <a:rPr lang="es-ES" sz="4400" b="1" dirty="0" smtClean="0"/>
              <a:t>plataformachamberi</a:t>
            </a:r>
            <a:r>
              <a:rPr lang="es-ES" sz="4400" dirty="0" smtClean="0"/>
              <a:t>.wordpress.com</a:t>
            </a:r>
            <a:endParaRPr lang="es-ES" sz="4400" dirty="0"/>
          </a:p>
        </p:txBody>
      </p:sp>
      <p:sp>
        <p:nvSpPr>
          <p:cNvPr id="3" name="2 Marcador de número de diapositiva"/>
          <p:cNvSpPr>
            <a:spLocks noGrp="1"/>
          </p:cNvSpPr>
          <p:nvPr>
            <p:ph type="sldNum" sz="quarter" idx="12"/>
          </p:nvPr>
        </p:nvSpPr>
        <p:spPr/>
        <p:txBody>
          <a:bodyPr/>
          <a:lstStyle/>
          <a:p>
            <a:pPr>
              <a:defRPr/>
            </a:pPr>
            <a:fld id="{90C01088-FEA0-41FF-8AD9-7C6CE727F874}"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Título"/>
          <p:cNvSpPr>
            <a:spLocks noGrp="1"/>
          </p:cNvSpPr>
          <p:nvPr>
            <p:ph type="title"/>
          </p:nvPr>
        </p:nvSpPr>
        <p:spPr>
          <a:xfrm>
            <a:off x="1216025" y="1144588"/>
            <a:ext cx="10298113" cy="847725"/>
          </a:xfrm>
        </p:spPr>
        <p:txBody>
          <a:bodyPr/>
          <a:lstStyle/>
          <a:p>
            <a:r>
              <a:rPr lang="es-ES" sz="4000" b="1" dirty="0" smtClean="0">
                <a:solidFill>
                  <a:srgbClr val="00B050"/>
                </a:solidFill>
              </a:rPr>
              <a:t>5. </a:t>
            </a:r>
            <a:r>
              <a:rPr lang="es-ES" sz="4000" b="1" u="sng" dirty="0" smtClean="0">
                <a:solidFill>
                  <a:srgbClr val="00B050"/>
                </a:solidFill>
              </a:rPr>
              <a:t>DERECHO A LA CALIDAD EDUCATIVA Y A LA EVALUACIÓN FORMATIVA</a:t>
            </a:r>
            <a:endParaRPr lang="en-US" sz="5200" u="sng" dirty="0" smtClean="0">
              <a:solidFill>
                <a:srgbClr val="00B050"/>
              </a:solidFill>
            </a:endParaRPr>
          </a:p>
        </p:txBody>
      </p:sp>
      <p:sp>
        <p:nvSpPr>
          <p:cNvPr id="5" name="4 Marcador de contenido"/>
          <p:cNvSpPr>
            <a:spLocks noGrp="1"/>
          </p:cNvSpPr>
          <p:nvPr>
            <p:ph idx="1"/>
          </p:nvPr>
        </p:nvSpPr>
        <p:spPr>
          <a:xfrm>
            <a:off x="1360488" y="2136775"/>
            <a:ext cx="10153650" cy="6480175"/>
          </a:xfrm>
        </p:spPr>
        <p:txBody>
          <a:bodyPr rtlCol="0">
            <a:normAutofit fontScale="77500" lnSpcReduction="20000"/>
          </a:bodyPr>
          <a:lstStyle/>
          <a:p>
            <a:pPr marL="0" indent="0" algn="ctr" defTabSz="1280160" fontAlgn="auto">
              <a:spcAft>
                <a:spcPts val="600"/>
              </a:spcAft>
              <a:buFont typeface="Brush Script MT" pitchFamily="66" charset="0"/>
              <a:buNone/>
              <a:defRPr/>
            </a:pPr>
            <a:r>
              <a:rPr lang="es-ES" sz="4000" b="1" dirty="0"/>
              <a:t>La LOMCE mide la calidad educativa sólo por los resultados en </a:t>
            </a:r>
            <a:r>
              <a:rPr lang="es-ES" sz="4000" b="1" dirty="0" smtClean="0"/>
              <a:t>exámenes</a:t>
            </a:r>
          </a:p>
          <a:p>
            <a:pPr marL="384048" indent="-384048" algn="just" defTabSz="1280160" fontAlgn="auto">
              <a:spcAft>
                <a:spcPts val="0"/>
              </a:spcAft>
              <a:buClr>
                <a:srgbClr val="12B616"/>
              </a:buClr>
              <a:buSzPct val="140000"/>
              <a:buFont typeface="Wingdings" pitchFamily="2" charset="2"/>
              <a:buChar char="§"/>
              <a:defRPr/>
            </a:pPr>
            <a:r>
              <a:rPr lang="es-ES" sz="3000" dirty="0"/>
              <a:t>Entiende la </a:t>
            </a:r>
            <a:r>
              <a:rPr lang="es-ES" sz="3000" dirty="0" smtClean="0"/>
              <a:t>calidad sólo por los exámenes, </a:t>
            </a:r>
            <a:r>
              <a:rPr lang="es-ES" sz="3000" dirty="0"/>
              <a:t>olvidándose </a:t>
            </a:r>
            <a:r>
              <a:rPr lang="es-ES" sz="3000" dirty="0" smtClean="0"/>
              <a:t>del</a:t>
            </a:r>
            <a:r>
              <a:rPr lang="es-ES" sz="3000" dirty="0" smtClean="0">
                <a:solidFill>
                  <a:srgbClr val="FF0000"/>
                </a:solidFill>
              </a:rPr>
              <a:t> </a:t>
            </a:r>
            <a:r>
              <a:rPr lang="es-ES" sz="3000" dirty="0">
                <a:solidFill>
                  <a:srgbClr val="FF0000"/>
                </a:solidFill>
              </a:rPr>
              <a:t>pleno desarrollo </a:t>
            </a:r>
            <a:r>
              <a:rPr lang="es-ES" sz="3000" dirty="0" smtClean="0"/>
              <a:t>del alumno.</a:t>
            </a:r>
            <a:endParaRPr lang="en-US" sz="3000" dirty="0"/>
          </a:p>
          <a:p>
            <a:pPr marL="384048" indent="-384048" algn="just" defTabSz="1280160" fontAlgn="auto">
              <a:spcAft>
                <a:spcPts val="0"/>
              </a:spcAft>
              <a:buClr>
                <a:srgbClr val="12B616"/>
              </a:buClr>
              <a:buSzPct val="140000"/>
              <a:buFont typeface="Wingdings" pitchFamily="2" charset="2"/>
              <a:buChar char="§"/>
              <a:defRPr/>
            </a:pPr>
            <a:r>
              <a:rPr lang="es-ES" sz="3000" dirty="0" smtClean="0"/>
              <a:t>No </a:t>
            </a:r>
            <a:r>
              <a:rPr lang="es-ES" sz="3000" dirty="0"/>
              <a:t>incluye otros factores </a:t>
            </a:r>
            <a:r>
              <a:rPr lang="es-ES" sz="3000" dirty="0" smtClean="0"/>
              <a:t>de calidad: </a:t>
            </a:r>
            <a:r>
              <a:rPr lang="es-ES" sz="3000" dirty="0" smtClean="0">
                <a:solidFill>
                  <a:srgbClr val="FF0000"/>
                </a:solidFill>
              </a:rPr>
              <a:t>los </a:t>
            </a:r>
            <a:r>
              <a:rPr lang="es-ES" sz="3000" dirty="0">
                <a:solidFill>
                  <a:srgbClr val="FF0000"/>
                </a:solidFill>
              </a:rPr>
              <a:t>recursos humanos y materiales, las ratios profesor/aula, la formación del profesorado, o los servicios educativos </a:t>
            </a:r>
            <a:r>
              <a:rPr lang="es-ES" sz="3000" dirty="0" smtClean="0">
                <a:solidFill>
                  <a:srgbClr val="FF0000"/>
                </a:solidFill>
              </a:rPr>
              <a:t>complementarios.</a:t>
            </a:r>
            <a:endParaRPr lang="en-US" sz="3000" dirty="0"/>
          </a:p>
          <a:p>
            <a:pPr marL="384048" indent="-384048" algn="just" defTabSz="1280160" fontAlgn="auto">
              <a:spcAft>
                <a:spcPts val="0"/>
              </a:spcAft>
              <a:buClr>
                <a:srgbClr val="12B616"/>
              </a:buClr>
              <a:buSzPct val="140000"/>
              <a:buFont typeface="Wingdings" pitchFamily="2" charset="2"/>
              <a:buChar char="§"/>
              <a:defRPr/>
            </a:pPr>
            <a:r>
              <a:rPr lang="es-ES" sz="3000" dirty="0" smtClean="0"/>
              <a:t>El </a:t>
            </a:r>
            <a:r>
              <a:rPr lang="es-ES" sz="3000" dirty="0"/>
              <a:t>modelo de evaluación </a:t>
            </a:r>
            <a:r>
              <a:rPr lang="es-ES" sz="3000" dirty="0" smtClean="0"/>
              <a:t>son </a:t>
            </a:r>
            <a:r>
              <a:rPr lang="es-ES" sz="3000" dirty="0" smtClean="0">
                <a:solidFill>
                  <a:srgbClr val="FF0000"/>
                </a:solidFill>
              </a:rPr>
              <a:t>pruebas externas </a:t>
            </a:r>
            <a:r>
              <a:rPr lang="es-ES" sz="3000" dirty="0" smtClean="0"/>
              <a:t>y  </a:t>
            </a:r>
            <a:r>
              <a:rPr lang="es-ES" sz="3000" dirty="0" smtClean="0">
                <a:solidFill>
                  <a:srgbClr val="FF0000"/>
                </a:solidFill>
              </a:rPr>
              <a:t>reválidas</a:t>
            </a:r>
            <a:endParaRPr lang="en-US" sz="3000" dirty="0"/>
          </a:p>
          <a:p>
            <a:pPr marL="384048" indent="-384048" algn="just" defTabSz="1280160" fontAlgn="auto">
              <a:spcAft>
                <a:spcPts val="0"/>
              </a:spcAft>
              <a:buClr>
                <a:srgbClr val="12B616"/>
              </a:buClr>
              <a:buSzPct val="140000"/>
              <a:buFont typeface="Wingdings" pitchFamily="2" charset="2"/>
              <a:buChar char="§"/>
              <a:defRPr/>
            </a:pPr>
            <a:r>
              <a:rPr lang="es-ES" sz="3000" dirty="0" smtClean="0"/>
              <a:t>Este </a:t>
            </a:r>
            <a:r>
              <a:rPr lang="es-ES" sz="3000" dirty="0"/>
              <a:t>modelo de evaluación supone un </a:t>
            </a:r>
            <a:r>
              <a:rPr lang="es-ES" sz="3000" dirty="0" smtClean="0">
                <a:solidFill>
                  <a:srgbClr val="FF0000"/>
                </a:solidFill>
              </a:rPr>
              <a:t>menosprecio del profesorado </a:t>
            </a:r>
            <a:r>
              <a:rPr lang="es-ES" sz="3000" dirty="0" smtClean="0"/>
              <a:t>al </a:t>
            </a:r>
            <a:r>
              <a:rPr lang="es-ES" sz="3000" dirty="0"/>
              <a:t>no reconocer su capacidad para </a:t>
            </a:r>
            <a:r>
              <a:rPr lang="es-ES" sz="3000" dirty="0" smtClean="0"/>
              <a:t>realizar </a:t>
            </a:r>
            <a:r>
              <a:rPr lang="es-ES" sz="3000" dirty="0">
                <a:solidFill>
                  <a:srgbClr val="FF0000"/>
                </a:solidFill>
              </a:rPr>
              <a:t>la evaluación </a:t>
            </a:r>
            <a:r>
              <a:rPr lang="es-ES" sz="3000" dirty="0" smtClean="0">
                <a:solidFill>
                  <a:srgbClr val="FF0000"/>
                </a:solidFill>
              </a:rPr>
              <a:t>formativa:   </a:t>
            </a:r>
            <a:r>
              <a:rPr lang="es-ES" sz="3000" dirty="0" smtClean="0"/>
              <a:t>su </a:t>
            </a:r>
            <a:r>
              <a:rPr lang="es-ES" sz="3000" dirty="0"/>
              <a:t>conocimiento de toda la evolución </a:t>
            </a:r>
            <a:r>
              <a:rPr lang="es-ES" sz="3000" dirty="0" smtClean="0"/>
              <a:t>del alumno</a:t>
            </a:r>
            <a:endParaRPr lang="en-US" sz="3000" dirty="0"/>
          </a:p>
          <a:p>
            <a:pPr marL="384048" indent="-384048" algn="just" defTabSz="1280160" fontAlgn="auto">
              <a:spcAft>
                <a:spcPts val="0"/>
              </a:spcAft>
              <a:buClr>
                <a:srgbClr val="12B616"/>
              </a:buClr>
              <a:buSzPct val="140000"/>
              <a:buFont typeface="Wingdings" pitchFamily="2" charset="2"/>
              <a:buChar char="§"/>
              <a:defRPr/>
            </a:pPr>
            <a:r>
              <a:rPr lang="es-ES" sz="3000" dirty="0" smtClean="0"/>
              <a:t>Se </a:t>
            </a:r>
            <a:r>
              <a:rPr lang="es-ES" sz="3000" dirty="0"/>
              <a:t>trata de convertir la educación en </a:t>
            </a:r>
            <a:r>
              <a:rPr lang="es-ES" sz="3000" dirty="0">
                <a:solidFill>
                  <a:srgbClr val="FF0000"/>
                </a:solidFill>
              </a:rPr>
              <a:t>una carrera de obstáculos. </a:t>
            </a:r>
            <a:r>
              <a:rPr lang="es-ES" sz="3000" dirty="0"/>
              <a:t>Es la presión del examen y el castigo frente a la motivación y los intereses del alumno</a:t>
            </a:r>
            <a:r>
              <a:rPr lang="es-ES" sz="3000" dirty="0" smtClean="0"/>
              <a:t>.</a:t>
            </a:r>
          </a:p>
          <a:p>
            <a:pPr marL="384048" indent="-384048" algn="just" defTabSz="1280160" fontAlgn="auto">
              <a:spcAft>
                <a:spcPts val="0"/>
              </a:spcAft>
              <a:buClr>
                <a:srgbClr val="12B616"/>
              </a:buClr>
              <a:buSzPct val="140000"/>
              <a:buFont typeface="Wingdings" pitchFamily="2" charset="2"/>
              <a:buChar char="§"/>
              <a:defRPr/>
            </a:pPr>
            <a:r>
              <a:rPr lang="es-ES" sz="3000" dirty="0" smtClean="0"/>
              <a:t> </a:t>
            </a:r>
            <a:r>
              <a:rPr lang="es-ES" sz="3000" dirty="0"/>
              <a:t>Las condiciones </a:t>
            </a:r>
            <a:r>
              <a:rPr lang="es-ES" sz="3000" dirty="0">
                <a:solidFill>
                  <a:srgbClr val="FF0000"/>
                </a:solidFill>
              </a:rPr>
              <a:t>socioeconómicas</a:t>
            </a:r>
            <a:r>
              <a:rPr lang="es-ES" sz="3000" dirty="0"/>
              <a:t> del alumno serán determinantes. </a:t>
            </a:r>
            <a:endParaRPr lang="es-ES" sz="3000" dirty="0" smtClean="0"/>
          </a:p>
          <a:p>
            <a:pPr marL="384048" indent="-384048" algn="just" defTabSz="1280160" fontAlgn="auto">
              <a:spcAft>
                <a:spcPts val="0"/>
              </a:spcAft>
              <a:buClr>
                <a:srgbClr val="12B616"/>
              </a:buClr>
              <a:buSzPct val="140000"/>
              <a:buFont typeface="Wingdings" pitchFamily="2" charset="2"/>
              <a:buChar char="§"/>
              <a:defRPr/>
            </a:pPr>
            <a:r>
              <a:rPr lang="es-ES" sz="3000" dirty="0" smtClean="0"/>
              <a:t>Así</a:t>
            </a:r>
            <a:r>
              <a:rPr lang="es-ES" sz="3000" dirty="0"/>
              <a:t>, </a:t>
            </a:r>
            <a:r>
              <a:rPr lang="es-ES" sz="3000" dirty="0" smtClean="0"/>
              <a:t>no fomenta la </a:t>
            </a:r>
            <a:r>
              <a:rPr lang="es-ES" sz="3000" dirty="0"/>
              <a:t>permanencia del </a:t>
            </a:r>
            <a:r>
              <a:rPr lang="es-ES" sz="3000" dirty="0" smtClean="0"/>
              <a:t>alumnado, lo </a:t>
            </a:r>
            <a:r>
              <a:rPr lang="es-ES" sz="3000" dirty="0"/>
              <a:t>empuja a su </a:t>
            </a:r>
            <a:r>
              <a:rPr lang="es-ES" sz="3000" dirty="0" smtClean="0">
                <a:solidFill>
                  <a:srgbClr val="FF0000"/>
                </a:solidFill>
              </a:rPr>
              <a:t>abandono</a:t>
            </a:r>
            <a:endParaRPr lang="es-ES" sz="3000" dirty="0" smtClean="0"/>
          </a:p>
          <a:p>
            <a:pPr marL="384048" indent="-384048" algn="just" defTabSz="1280160" fontAlgn="auto">
              <a:spcAft>
                <a:spcPts val="0"/>
              </a:spcAft>
              <a:buClr>
                <a:srgbClr val="12B616"/>
              </a:buClr>
              <a:buSzPct val="140000"/>
              <a:buFont typeface="Wingdings" pitchFamily="2" charset="2"/>
              <a:buChar char="§"/>
              <a:defRPr/>
            </a:pPr>
            <a:r>
              <a:rPr lang="es-ES" sz="3000" dirty="0" smtClean="0"/>
              <a:t> Es una </a:t>
            </a:r>
            <a:r>
              <a:rPr lang="es-ES" sz="3000" dirty="0"/>
              <a:t>concepción </a:t>
            </a:r>
            <a:r>
              <a:rPr lang="es-ES" sz="3000" dirty="0" err="1">
                <a:solidFill>
                  <a:srgbClr val="FF0000"/>
                </a:solidFill>
              </a:rPr>
              <a:t>segregadora</a:t>
            </a:r>
            <a:r>
              <a:rPr lang="es-ES" sz="3000" dirty="0"/>
              <a:t> de la evaluación, con base en un proyecto clasista de fuerte contenido ideológico</a:t>
            </a:r>
            <a:r>
              <a:rPr lang="es-ES" sz="3000" dirty="0" smtClean="0"/>
              <a:t>.</a:t>
            </a:r>
            <a:endParaRPr lang="en-US" sz="30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12B616"/>
                </a:solidFill>
              </a:rPr>
              <a:t>Reválidas para quién</a:t>
            </a:r>
            <a:endParaRPr lang="es-ES" dirty="0">
              <a:solidFill>
                <a:srgbClr val="12B616"/>
              </a:solidFill>
            </a:endParaRPr>
          </a:p>
        </p:txBody>
      </p:sp>
      <p:sp>
        <p:nvSpPr>
          <p:cNvPr id="3" name="2 Marcador de contenido"/>
          <p:cNvSpPr>
            <a:spLocks noGrp="1"/>
          </p:cNvSpPr>
          <p:nvPr>
            <p:ph idx="1"/>
          </p:nvPr>
        </p:nvSpPr>
        <p:spPr>
          <a:ln w="9525">
            <a:solidFill>
              <a:srgbClr val="12B616"/>
            </a:solidFill>
          </a:ln>
          <a:effectLst>
            <a:outerShdw blurRad="50800" dist="38100" dir="13500000" algn="b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lstStyle/>
          <a:p>
            <a:pPr marL="0" indent="0">
              <a:buNone/>
            </a:pPr>
            <a:r>
              <a:rPr lang="es-ES" i="1" dirty="0" smtClean="0"/>
              <a:t>“</a:t>
            </a:r>
            <a:r>
              <a:rPr lang="es-ES" sz="2000" i="1" dirty="0" smtClean="0"/>
              <a:t>Las pruebas establecidas en determinados momentos del proceso educativo producen estrangulamientos importantes... El porcentaje de estudiantes que repiten curso en los distintos niveles educativos o en el tránsito de uno a otro grado de la educación es muy alto en España y comporta graves consecuencias de frustración individual, malestar familiar y recargo de costes de la educación para la familia y el Estado. Además, si el número de estudiantes suspendidos excede de un porcentaje razonable, se impone la necesidad de un análisis de causas, entre las que podrían estar la exigencia de niveles excesivos de conocimientos, la falta de adecuación y eficacia de los métodos didácticos </a:t>
            </a:r>
            <a:r>
              <a:rPr lang="es-ES" sz="2000" i="1" dirty="0" smtClean="0">
                <a:solidFill>
                  <a:srgbClr val="FF0000"/>
                </a:solidFill>
              </a:rPr>
              <a:t>o una orientación de la enseñanza que lleva a seleccionar a unos pocos, en vez de concebirla como un servicio de ayuda y promoción de todos.”</a:t>
            </a:r>
            <a:r>
              <a:rPr lang="es-ES" sz="2000" dirty="0" smtClean="0">
                <a:solidFill>
                  <a:srgbClr val="FF0000"/>
                </a:solidFill>
              </a:rPr>
              <a:t> </a:t>
            </a:r>
          </a:p>
          <a:p>
            <a:pPr marL="0" indent="0">
              <a:buNone/>
            </a:pPr>
            <a:r>
              <a:rPr lang="es-ES" sz="2000" b="1" dirty="0" smtClean="0"/>
              <a:t>Libro Blanco de la Educación en España, que dio origen a la Ley General de Educación de 1970 (EGB, BUP, COU)</a:t>
            </a:r>
            <a:endParaRPr lang="es-ES" sz="2000"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Título"/>
          <p:cNvSpPr>
            <a:spLocks noGrp="1"/>
          </p:cNvSpPr>
          <p:nvPr>
            <p:ph type="title"/>
          </p:nvPr>
        </p:nvSpPr>
        <p:spPr>
          <a:xfrm>
            <a:off x="1216025" y="1055688"/>
            <a:ext cx="10298113" cy="1008062"/>
          </a:xfrm>
        </p:spPr>
        <p:txBody>
          <a:bodyPr/>
          <a:lstStyle/>
          <a:p>
            <a:r>
              <a:rPr lang="es-ES" sz="4800" b="1" dirty="0" smtClean="0">
                <a:solidFill>
                  <a:srgbClr val="12B616"/>
                </a:solidFill>
              </a:rPr>
              <a:t>6. </a:t>
            </a:r>
            <a:r>
              <a:rPr lang="es-ES" sz="4800" b="1" u="sng" dirty="0" smtClean="0">
                <a:solidFill>
                  <a:srgbClr val="12B616"/>
                </a:solidFill>
              </a:rPr>
              <a:t>DERECHO A SER ATENDIDO Y APOYADO EN LA DIVERSIDAD</a:t>
            </a:r>
            <a:endParaRPr lang="en-US" sz="4800" u="sng" dirty="0" smtClean="0">
              <a:solidFill>
                <a:srgbClr val="12B616"/>
              </a:solidFill>
            </a:endParaRPr>
          </a:p>
        </p:txBody>
      </p:sp>
      <p:sp>
        <p:nvSpPr>
          <p:cNvPr id="5" name="4 Marcador de contenido"/>
          <p:cNvSpPr>
            <a:spLocks noGrp="1"/>
          </p:cNvSpPr>
          <p:nvPr>
            <p:ph idx="1"/>
          </p:nvPr>
        </p:nvSpPr>
        <p:spPr>
          <a:xfrm>
            <a:off x="1360488" y="2352675"/>
            <a:ext cx="10153650" cy="6048375"/>
          </a:xfrm>
        </p:spPr>
        <p:txBody>
          <a:bodyPr rtlCol="0">
            <a:normAutofit/>
          </a:bodyPr>
          <a:lstStyle/>
          <a:p>
            <a:pPr marL="0" indent="0" algn="ctr" defTabSz="1280160" fontAlgn="auto">
              <a:spcBef>
                <a:spcPts val="1200"/>
              </a:spcBef>
              <a:spcAft>
                <a:spcPts val="600"/>
              </a:spcAft>
              <a:buFont typeface="Brush Script MT" pitchFamily="66" charset="0"/>
              <a:buNone/>
              <a:defRPr/>
            </a:pPr>
            <a:r>
              <a:rPr lang="es-ES" sz="2800" b="1" dirty="0" smtClean="0"/>
              <a:t>La </a:t>
            </a:r>
            <a:r>
              <a:rPr lang="es-ES" sz="2800" b="1" dirty="0"/>
              <a:t>LOMCE elimina la atención a la diversidad y la </a:t>
            </a:r>
            <a:r>
              <a:rPr lang="es-ES" sz="2800" b="1" dirty="0" smtClean="0"/>
              <a:t>compensatoria</a:t>
            </a:r>
          </a:p>
          <a:p>
            <a:pPr marL="384048" indent="-384048" algn="just" defTabSz="1280160" fontAlgn="auto">
              <a:spcAft>
                <a:spcPts val="600"/>
              </a:spcAft>
              <a:buClr>
                <a:srgbClr val="12B616"/>
              </a:buClr>
              <a:buSzPct val="140000"/>
              <a:buNone/>
              <a:defRPr/>
            </a:pPr>
            <a:endParaRPr lang="es-ES" sz="2500" b="1" dirty="0" smtClean="0"/>
          </a:p>
          <a:p>
            <a:pPr marL="384048" indent="-384048" algn="just" defTabSz="1280160" fontAlgn="auto">
              <a:spcAft>
                <a:spcPts val="600"/>
              </a:spcAft>
              <a:buClr>
                <a:srgbClr val="12B616"/>
              </a:buClr>
              <a:buSzPct val="140000"/>
              <a:buFont typeface="Wingdings" pitchFamily="2" charset="2"/>
              <a:buChar char="§"/>
              <a:defRPr/>
            </a:pPr>
            <a:endParaRPr lang="es-ES" sz="2500" b="1" dirty="0" smtClean="0"/>
          </a:p>
          <a:p>
            <a:pPr marL="384048" indent="-384048" algn="just" defTabSz="1280160" fontAlgn="auto">
              <a:spcAft>
                <a:spcPts val="600"/>
              </a:spcAft>
              <a:buClr>
                <a:srgbClr val="12B616"/>
              </a:buClr>
              <a:buSzPct val="140000"/>
              <a:buFont typeface="Wingdings" pitchFamily="2" charset="2"/>
              <a:buChar char="§"/>
              <a:defRPr/>
            </a:pPr>
            <a:endParaRPr lang="es-ES" sz="2500" b="1" dirty="0" smtClean="0"/>
          </a:p>
          <a:p>
            <a:pPr marL="384048" indent="-384048" algn="just" defTabSz="1280160" fontAlgn="auto">
              <a:spcAft>
                <a:spcPts val="600"/>
              </a:spcAft>
              <a:buClr>
                <a:srgbClr val="12B616"/>
              </a:buClr>
              <a:buSzPct val="140000"/>
              <a:buFont typeface="Wingdings" pitchFamily="2" charset="2"/>
              <a:buChar char="§"/>
              <a:defRPr/>
            </a:pPr>
            <a:r>
              <a:rPr lang="es-ES" sz="2500" b="1" dirty="0" smtClean="0"/>
              <a:t>La </a:t>
            </a:r>
            <a:r>
              <a:rPr lang="es-ES" sz="2500" b="1" dirty="0"/>
              <a:t>LOMCE </a:t>
            </a:r>
            <a:r>
              <a:rPr lang="es-ES" sz="2500" dirty="0"/>
              <a:t>declara que se propone acabar con el fracaso escolar, pero </a:t>
            </a:r>
            <a:r>
              <a:rPr lang="es-ES" sz="2500" dirty="0" smtClean="0"/>
              <a:t>elimina </a:t>
            </a:r>
            <a:r>
              <a:rPr lang="es-ES" sz="2500" dirty="0"/>
              <a:t>los programas de </a:t>
            </a:r>
            <a:r>
              <a:rPr lang="es-ES" sz="2500" dirty="0">
                <a:solidFill>
                  <a:srgbClr val="FF0000"/>
                </a:solidFill>
              </a:rPr>
              <a:t>educación compensatoria y atención a la diversidad</a:t>
            </a:r>
            <a:r>
              <a:rPr lang="es-ES" sz="2500" dirty="0"/>
              <a:t>, abandonando a su suerte a los alumnos más </a:t>
            </a:r>
            <a:r>
              <a:rPr lang="es-ES" sz="2500" dirty="0" smtClean="0"/>
              <a:t>vulnerables.</a:t>
            </a:r>
            <a:endParaRPr lang="en-US" sz="2500" dirty="0"/>
          </a:p>
          <a:p>
            <a:pPr marL="384048" indent="-384048" algn="just" defTabSz="1280160" fontAlgn="auto">
              <a:spcAft>
                <a:spcPts val="600"/>
              </a:spcAft>
              <a:buClr>
                <a:srgbClr val="12B616"/>
              </a:buClr>
              <a:buSzPct val="140000"/>
              <a:buFont typeface="Wingdings" pitchFamily="2" charset="2"/>
              <a:buChar char="§"/>
              <a:defRPr/>
            </a:pPr>
            <a:r>
              <a:rPr lang="es-ES" sz="2500" dirty="0" smtClean="0"/>
              <a:t>La </a:t>
            </a:r>
            <a:r>
              <a:rPr lang="es-ES" sz="2500" dirty="0"/>
              <a:t>respuesta al elevado fracaso escolar</a:t>
            </a:r>
            <a:r>
              <a:rPr lang="es-ES" sz="2500" dirty="0" smtClean="0"/>
              <a:t>, la </a:t>
            </a:r>
            <a:r>
              <a:rPr lang="es-ES" sz="2500" dirty="0" smtClean="0">
                <a:solidFill>
                  <a:srgbClr val="FF0000"/>
                </a:solidFill>
              </a:rPr>
              <a:t>repetición</a:t>
            </a:r>
            <a:r>
              <a:rPr lang="es-ES" sz="2500" dirty="0" smtClean="0"/>
              <a:t> de curso </a:t>
            </a:r>
            <a:r>
              <a:rPr lang="es-ES" sz="2500" dirty="0"/>
              <a:t>y el subsiguiente abandono, no debe ser </a:t>
            </a:r>
            <a:r>
              <a:rPr lang="es-ES" sz="2500" dirty="0" smtClean="0"/>
              <a:t>darlo </a:t>
            </a:r>
            <a:r>
              <a:rPr lang="es-ES" sz="2500" dirty="0"/>
              <a:t>por inevitable, sino, por el contrario, concentrar </a:t>
            </a:r>
            <a:r>
              <a:rPr lang="es-ES" sz="2500" dirty="0">
                <a:solidFill>
                  <a:srgbClr val="FF0000"/>
                </a:solidFill>
              </a:rPr>
              <a:t>medios diferenciales y adicionales </a:t>
            </a:r>
            <a:r>
              <a:rPr lang="es-ES" sz="2500" dirty="0"/>
              <a:t>sobre grupos e individuos en riesgo</a:t>
            </a:r>
            <a:r>
              <a:rPr lang="es-ES" sz="2500" dirty="0" smtClean="0"/>
              <a:t>.</a:t>
            </a:r>
            <a:endParaRPr lang="en-US" sz="25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Título"/>
          <p:cNvSpPr>
            <a:spLocks noGrp="1"/>
          </p:cNvSpPr>
          <p:nvPr>
            <p:ph type="title"/>
          </p:nvPr>
        </p:nvSpPr>
        <p:spPr>
          <a:xfrm>
            <a:off x="1216025" y="1144588"/>
            <a:ext cx="10298113" cy="847725"/>
          </a:xfrm>
        </p:spPr>
        <p:txBody>
          <a:bodyPr/>
          <a:lstStyle/>
          <a:p>
            <a:r>
              <a:rPr lang="es-ES" sz="5400" b="1" dirty="0" smtClean="0">
                <a:solidFill>
                  <a:srgbClr val="12B616"/>
                </a:solidFill>
              </a:rPr>
              <a:t>7. </a:t>
            </a:r>
            <a:r>
              <a:rPr lang="es-ES" sz="5400" b="1" u="sng" dirty="0" smtClean="0">
                <a:solidFill>
                  <a:srgbClr val="12B616"/>
                </a:solidFill>
              </a:rPr>
              <a:t>DERECHO  A LA IGUALDAD DE OPORTUNIDADES</a:t>
            </a:r>
            <a:endParaRPr lang="en-US" sz="5400" u="sng" dirty="0" smtClean="0">
              <a:solidFill>
                <a:srgbClr val="12B616"/>
              </a:solidFill>
            </a:endParaRPr>
          </a:p>
        </p:txBody>
      </p:sp>
      <p:sp>
        <p:nvSpPr>
          <p:cNvPr id="5" name="4 Marcador de contenido"/>
          <p:cNvSpPr>
            <a:spLocks noGrp="1"/>
          </p:cNvSpPr>
          <p:nvPr>
            <p:ph idx="1"/>
          </p:nvPr>
        </p:nvSpPr>
        <p:spPr>
          <a:xfrm>
            <a:off x="1360488" y="2424113"/>
            <a:ext cx="10153650" cy="6121400"/>
          </a:xfrm>
        </p:spPr>
        <p:txBody>
          <a:bodyPr rtlCol="0">
            <a:normAutofit/>
          </a:bodyPr>
          <a:lstStyle/>
          <a:p>
            <a:pPr marL="0" indent="0" algn="ctr" defTabSz="1280160" fontAlgn="auto">
              <a:spcAft>
                <a:spcPts val="1200"/>
              </a:spcAft>
              <a:buFont typeface="Brush Script MT" pitchFamily="66" charset="0"/>
              <a:buNone/>
              <a:defRPr/>
            </a:pPr>
            <a:r>
              <a:rPr lang="es-ES" sz="2500" b="1" dirty="0"/>
              <a:t>La LOMCE perjudica especialmente a los más desfavorecidos: es </a:t>
            </a:r>
            <a:r>
              <a:rPr lang="es-ES" sz="2500" b="1" dirty="0" smtClean="0"/>
              <a:t>clasista</a:t>
            </a:r>
          </a:p>
          <a:p>
            <a:pPr marL="384048" indent="-384048" algn="just" defTabSz="1280160" fontAlgn="auto">
              <a:spcAft>
                <a:spcPts val="600"/>
              </a:spcAft>
              <a:buClr>
                <a:srgbClr val="12B616"/>
              </a:buClr>
              <a:buSzPct val="140000"/>
              <a:buFont typeface="Wingdings" pitchFamily="2" charset="2"/>
              <a:buChar char="§"/>
              <a:defRPr/>
            </a:pPr>
            <a:r>
              <a:rPr lang="es-ES" sz="2600" dirty="0">
                <a:solidFill>
                  <a:srgbClr val="FF0000"/>
                </a:solidFill>
              </a:rPr>
              <a:t>Se reduce el número de asignaturas</a:t>
            </a:r>
            <a:r>
              <a:rPr lang="es-ES" sz="2600" dirty="0"/>
              <a:t> (lengua, matemáticas, inglés y ciencias)  </a:t>
            </a:r>
            <a:r>
              <a:rPr lang="es-ES" sz="2600" dirty="0" smtClean="0"/>
              <a:t>a las instrumentales.</a:t>
            </a:r>
          </a:p>
          <a:p>
            <a:pPr marL="384048" indent="-384048" algn="just" defTabSz="1280160" fontAlgn="auto">
              <a:spcAft>
                <a:spcPts val="600"/>
              </a:spcAft>
              <a:buClr>
                <a:srgbClr val="12B616"/>
              </a:buClr>
              <a:buSzPct val="140000"/>
              <a:buFont typeface="Wingdings" pitchFamily="2" charset="2"/>
              <a:buChar char="§"/>
              <a:defRPr/>
            </a:pPr>
            <a:r>
              <a:rPr lang="es-ES" sz="2600" dirty="0" smtClean="0"/>
              <a:t>Se pretende instruir </a:t>
            </a:r>
            <a:r>
              <a:rPr lang="es-ES" sz="2600" dirty="0"/>
              <a:t>mano de obra barata, con conocimientos instrumentales básicos para acceder a un mercado laboral precario. Berlusconi lo llamó </a:t>
            </a:r>
            <a:r>
              <a:rPr lang="es-ES" sz="2600" dirty="0">
                <a:solidFill>
                  <a:srgbClr val="FF0000"/>
                </a:solidFill>
              </a:rPr>
              <a:t>inglés, internet y empresa </a:t>
            </a:r>
            <a:r>
              <a:rPr lang="es-ES" sz="2600" dirty="0"/>
              <a:t>(aquí emprendedores). </a:t>
            </a:r>
            <a:endParaRPr lang="en-US" sz="2600" dirty="0"/>
          </a:p>
          <a:p>
            <a:pPr marL="384048" indent="-384048" algn="just" defTabSz="1280160" fontAlgn="auto">
              <a:spcAft>
                <a:spcPts val="600"/>
              </a:spcAft>
              <a:buClr>
                <a:srgbClr val="12B616"/>
              </a:buClr>
              <a:buSzPct val="140000"/>
              <a:buFont typeface="Wingdings" pitchFamily="2" charset="2"/>
              <a:buChar char="§"/>
              <a:defRPr/>
            </a:pPr>
            <a:r>
              <a:rPr lang="es-ES" sz="2600" dirty="0" smtClean="0"/>
              <a:t>Se perjudica </a:t>
            </a:r>
            <a:r>
              <a:rPr lang="es-ES" sz="2600" dirty="0"/>
              <a:t>especialmente al alumnado más necesitado de una educación que compense las </a:t>
            </a:r>
            <a:r>
              <a:rPr lang="es-ES" sz="2600" dirty="0">
                <a:solidFill>
                  <a:srgbClr val="FF0000"/>
                </a:solidFill>
              </a:rPr>
              <a:t>desigualdades de origen</a:t>
            </a:r>
            <a:r>
              <a:rPr lang="es-ES" sz="2600" dirty="0" smtClean="0">
                <a:solidFill>
                  <a:srgbClr val="FF0000"/>
                </a:solidFill>
              </a:rPr>
              <a:t>.</a:t>
            </a:r>
            <a:endParaRPr lang="en-US" sz="2600" dirty="0">
              <a:solidFill>
                <a:srgbClr val="FF0000"/>
              </a:solidFill>
            </a:endParaRPr>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Título"/>
          <p:cNvSpPr>
            <a:spLocks noGrp="1"/>
          </p:cNvSpPr>
          <p:nvPr>
            <p:ph type="title"/>
          </p:nvPr>
        </p:nvSpPr>
        <p:spPr>
          <a:xfrm>
            <a:off x="1216025" y="1144588"/>
            <a:ext cx="10298113" cy="847725"/>
          </a:xfrm>
        </p:spPr>
        <p:txBody>
          <a:bodyPr/>
          <a:lstStyle/>
          <a:p>
            <a:r>
              <a:rPr lang="es-ES" sz="4700" b="1" dirty="0" smtClean="0">
                <a:solidFill>
                  <a:srgbClr val="12B616"/>
                </a:solidFill>
              </a:rPr>
              <a:t>8. </a:t>
            </a:r>
            <a:r>
              <a:rPr lang="es-ES" sz="4700" b="1" u="sng" dirty="0" smtClean="0">
                <a:solidFill>
                  <a:srgbClr val="12B616"/>
                </a:solidFill>
              </a:rPr>
              <a:t>DERECHO A LA PARTICIPACIÓN</a:t>
            </a:r>
            <a:endParaRPr lang="en-US" sz="4700" u="sng" dirty="0" smtClean="0">
              <a:solidFill>
                <a:srgbClr val="12B616"/>
              </a:solidFill>
            </a:endParaRPr>
          </a:p>
        </p:txBody>
      </p:sp>
      <p:sp>
        <p:nvSpPr>
          <p:cNvPr id="5" name="4 Marcador de contenido"/>
          <p:cNvSpPr>
            <a:spLocks noGrp="1"/>
          </p:cNvSpPr>
          <p:nvPr>
            <p:ph idx="1"/>
          </p:nvPr>
        </p:nvSpPr>
        <p:spPr>
          <a:xfrm>
            <a:off x="1360488" y="2136775"/>
            <a:ext cx="10153650" cy="6408738"/>
          </a:xfrm>
        </p:spPr>
        <p:txBody>
          <a:bodyPr rtlCol="0">
            <a:normAutofit/>
          </a:bodyPr>
          <a:lstStyle/>
          <a:p>
            <a:pPr marL="0" indent="0" algn="ctr" defTabSz="1280160" fontAlgn="auto">
              <a:spcAft>
                <a:spcPts val="600"/>
              </a:spcAft>
              <a:buFont typeface="Brush Script MT" pitchFamily="66" charset="0"/>
              <a:buNone/>
              <a:defRPr/>
            </a:pPr>
            <a:r>
              <a:rPr lang="es-ES" sz="2800" b="1" dirty="0"/>
              <a:t>La LOMCE niega la participación democrática en los centros y los consejos escolares se quedan en meros órganos </a:t>
            </a:r>
            <a:r>
              <a:rPr lang="es-ES" sz="2800" b="1" dirty="0" smtClean="0"/>
              <a:t>consultivos</a:t>
            </a:r>
          </a:p>
          <a:p>
            <a:pPr marL="384048" indent="-384048" algn="just" defTabSz="1280160" fontAlgn="auto">
              <a:spcAft>
                <a:spcPts val="0"/>
              </a:spcAft>
              <a:buClr>
                <a:srgbClr val="12B616"/>
              </a:buClr>
              <a:buSzPct val="140000"/>
              <a:buFont typeface="Wingdings" pitchFamily="2" charset="2"/>
              <a:buChar char="§"/>
              <a:defRPr/>
            </a:pPr>
            <a:r>
              <a:rPr lang="es-ES" sz="2600" dirty="0">
                <a:solidFill>
                  <a:srgbClr val="FF0000"/>
                </a:solidFill>
              </a:rPr>
              <a:t>La participación es un derecho </a:t>
            </a:r>
            <a:r>
              <a:rPr lang="es-ES" sz="2600" dirty="0" smtClean="0"/>
              <a:t>y </a:t>
            </a:r>
            <a:r>
              <a:rPr lang="es-ES" sz="2600" dirty="0"/>
              <a:t>un principio constitucional. </a:t>
            </a:r>
            <a:endParaRPr lang="es-ES" sz="2600" dirty="0" smtClean="0"/>
          </a:p>
          <a:p>
            <a:pPr marL="384048" indent="-384048" algn="just" defTabSz="1280160" fontAlgn="auto">
              <a:spcAft>
                <a:spcPts val="0"/>
              </a:spcAft>
              <a:buClr>
                <a:srgbClr val="12B616"/>
              </a:buClr>
              <a:buSzPct val="140000"/>
              <a:buFont typeface="Wingdings" pitchFamily="2" charset="2"/>
              <a:buChar char="§"/>
              <a:defRPr/>
            </a:pPr>
            <a:r>
              <a:rPr lang="es-ES" sz="2600" dirty="0" smtClean="0"/>
              <a:t>Debe </a:t>
            </a:r>
            <a:r>
              <a:rPr lang="es-ES" sz="2600" dirty="0">
                <a:solidFill>
                  <a:srgbClr val="FF0000"/>
                </a:solidFill>
              </a:rPr>
              <a:t>reforzarse</a:t>
            </a:r>
            <a:r>
              <a:rPr lang="es-ES" sz="2600" dirty="0"/>
              <a:t> como forma de pertenencia, motivación, concienciación, formación y corresponsabilidad </a:t>
            </a:r>
            <a:r>
              <a:rPr lang="es-ES" sz="2600" dirty="0" smtClean="0"/>
              <a:t>social</a:t>
            </a:r>
          </a:p>
          <a:p>
            <a:pPr marL="384048" indent="-384048" algn="just" defTabSz="1280160" fontAlgn="auto">
              <a:spcAft>
                <a:spcPts val="0"/>
              </a:spcAft>
              <a:buClr>
                <a:srgbClr val="12B616"/>
              </a:buClr>
              <a:buSzPct val="140000"/>
              <a:buFont typeface="Wingdings" pitchFamily="2" charset="2"/>
              <a:buChar char="§"/>
              <a:defRPr/>
            </a:pPr>
            <a:r>
              <a:rPr lang="es-ES" sz="2600" dirty="0" smtClean="0"/>
              <a:t>Las </a:t>
            </a:r>
            <a:r>
              <a:rPr lang="es-ES" sz="2600" dirty="0">
                <a:solidFill>
                  <a:srgbClr val="FF0000"/>
                </a:solidFill>
              </a:rPr>
              <a:t>familias</a:t>
            </a:r>
            <a:r>
              <a:rPr lang="es-ES" sz="2600" dirty="0"/>
              <a:t> deben participar de la educación de sus hijos de manera activa y democrática. </a:t>
            </a:r>
            <a:endParaRPr lang="es-ES" sz="2600" dirty="0" smtClean="0"/>
          </a:p>
          <a:p>
            <a:pPr marL="384048" indent="-384048" algn="just" defTabSz="1280160" fontAlgn="auto">
              <a:spcAft>
                <a:spcPts val="0"/>
              </a:spcAft>
              <a:buClr>
                <a:srgbClr val="12B616"/>
              </a:buClr>
              <a:buSzPct val="140000"/>
              <a:buFont typeface="Wingdings" pitchFamily="2" charset="2"/>
              <a:buChar char="§"/>
              <a:defRPr/>
            </a:pPr>
            <a:r>
              <a:rPr lang="es-ES" sz="2600" dirty="0" smtClean="0"/>
              <a:t>La </a:t>
            </a:r>
            <a:r>
              <a:rPr lang="es-ES" sz="2600" dirty="0"/>
              <a:t>participación exige poder de decisión, lo opuesto al control autoritario. </a:t>
            </a:r>
            <a:endParaRPr lang="es-ES" sz="2600" dirty="0" smtClean="0"/>
          </a:p>
          <a:p>
            <a:pPr marL="384048" indent="-384048" algn="just" defTabSz="1280160" fontAlgn="auto">
              <a:spcAft>
                <a:spcPts val="0"/>
              </a:spcAft>
              <a:buClr>
                <a:srgbClr val="12B616"/>
              </a:buClr>
              <a:buSzPct val="140000"/>
              <a:buFont typeface="Wingdings" pitchFamily="2" charset="2"/>
              <a:buChar char="§"/>
              <a:defRPr/>
            </a:pPr>
            <a:r>
              <a:rPr lang="es-ES" sz="2600" dirty="0" smtClean="0"/>
              <a:t>La LOMCE impone el </a:t>
            </a:r>
            <a:r>
              <a:rPr lang="es-ES" sz="2600" dirty="0"/>
              <a:t>carácter </a:t>
            </a:r>
            <a:r>
              <a:rPr lang="es-ES" sz="2600" dirty="0">
                <a:solidFill>
                  <a:srgbClr val="FF0000"/>
                </a:solidFill>
              </a:rPr>
              <a:t>meramente consultivo </a:t>
            </a:r>
            <a:r>
              <a:rPr lang="es-ES" sz="2600" dirty="0"/>
              <a:t>de los </a:t>
            </a:r>
            <a:r>
              <a:rPr lang="es-ES" sz="2600" dirty="0">
                <a:solidFill>
                  <a:srgbClr val="FF0000"/>
                </a:solidFill>
              </a:rPr>
              <a:t>Consejos </a:t>
            </a:r>
            <a:r>
              <a:rPr lang="es-ES" sz="2600" dirty="0" smtClean="0">
                <a:solidFill>
                  <a:srgbClr val="FF0000"/>
                </a:solidFill>
              </a:rPr>
              <a:t>Escolares</a:t>
            </a:r>
            <a:r>
              <a:rPr lang="es-ES" sz="2600" dirty="0" smtClean="0"/>
              <a:t>.</a:t>
            </a:r>
            <a:endParaRPr lang="en-US" sz="26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Título"/>
          <p:cNvSpPr>
            <a:spLocks noGrp="1"/>
          </p:cNvSpPr>
          <p:nvPr>
            <p:ph type="title"/>
          </p:nvPr>
        </p:nvSpPr>
        <p:spPr>
          <a:xfrm>
            <a:off x="1216025" y="1144588"/>
            <a:ext cx="10298113" cy="847725"/>
          </a:xfrm>
        </p:spPr>
        <p:txBody>
          <a:bodyPr/>
          <a:lstStyle/>
          <a:p>
            <a:r>
              <a:rPr lang="es-ES" sz="4800" b="1" dirty="0" smtClean="0">
                <a:solidFill>
                  <a:srgbClr val="12B616"/>
                </a:solidFill>
              </a:rPr>
              <a:t>9. </a:t>
            </a:r>
            <a:r>
              <a:rPr lang="es-ES" sz="4800" b="1" u="sng" dirty="0" smtClean="0">
                <a:solidFill>
                  <a:srgbClr val="12B616"/>
                </a:solidFill>
              </a:rPr>
              <a:t>DERECHO A LA DEMOCRACIA EN LOS CENTROS EDUCATIVOS</a:t>
            </a:r>
            <a:endParaRPr lang="en-US" sz="4800" u="sng" dirty="0" smtClean="0">
              <a:solidFill>
                <a:srgbClr val="12B616"/>
              </a:solidFill>
            </a:endParaRPr>
          </a:p>
        </p:txBody>
      </p:sp>
      <p:sp>
        <p:nvSpPr>
          <p:cNvPr id="5" name="4 Marcador de contenido"/>
          <p:cNvSpPr>
            <a:spLocks noGrp="1"/>
          </p:cNvSpPr>
          <p:nvPr>
            <p:ph idx="1"/>
          </p:nvPr>
        </p:nvSpPr>
        <p:spPr>
          <a:xfrm>
            <a:off x="1360488" y="2279650"/>
            <a:ext cx="10153650" cy="6769422"/>
          </a:xfrm>
        </p:spPr>
        <p:txBody>
          <a:bodyPr rtlCol="0">
            <a:normAutofit fontScale="32500" lnSpcReduction="20000"/>
          </a:bodyPr>
          <a:lstStyle/>
          <a:p>
            <a:pPr marL="0" indent="0" algn="ctr" defTabSz="1280160" fontAlgn="auto">
              <a:lnSpc>
                <a:spcPct val="120000"/>
              </a:lnSpc>
              <a:spcAft>
                <a:spcPts val="600"/>
              </a:spcAft>
              <a:buFont typeface="Brush Script MT" pitchFamily="66" charset="0"/>
              <a:buNone/>
              <a:defRPr/>
            </a:pPr>
            <a:r>
              <a:rPr lang="es-ES" sz="6300" b="1" dirty="0"/>
              <a:t>La LOMCE favorece una gestión empresarial de los centros educativos</a:t>
            </a:r>
            <a:endParaRPr lang="en-US" sz="6300" dirty="0"/>
          </a:p>
          <a:p>
            <a:pPr marL="384048" indent="-384048" algn="just" defTabSz="1280160" fontAlgn="auto">
              <a:spcAft>
                <a:spcPts val="600"/>
              </a:spcAft>
              <a:buClr>
                <a:srgbClr val="12B616"/>
              </a:buClr>
              <a:buSzPct val="140000"/>
              <a:buFont typeface="Wingdings" pitchFamily="2" charset="2"/>
              <a:buChar char="§"/>
              <a:defRPr/>
            </a:pPr>
            <a:r>
              <a:rPr lang="es-ES" sz="4900" dirty="0"/>
              <a:t>Dice </a:t>
            </a:r>
            <a:r>
              <a:rPr lang="es-ES" sz="4900" b="1" dirty="0"/>
              <a:t>la LOMCE</a:t>
            </a:r>
            <a:r>
              <a:rPr lang="es-ES" sz="4900" dirty="0"/>
              <a:t>: </a:t>
            </a:r>
            <a:r>
              <a:rPr lang="es-ES" sz="4900" i="1" dirty="0"/>
              <a:t>La reforma contribuirá también a reforzar, por un lado, la capacidad de gestión de la dirección de los centros confiriendo a los directores, como representantes que son de la Administración educativa en el centro y como responsables del proyecto educativo, y por otro la oportunidad de ejercer un mayor liderazgo pedagógico y de gestión. Por otro lado, se potencia la función directiva a través de un sistema de certificación previa para acceder al puesto de director, y se establece un protocolo para rendir cuentas de las decisiones tomadas, de las acciones de calidad y de los resultados obtenidos al </a:t>
            </a:r>
            <a:r>
              <a:rPr lang="es-ES" sz="4900" i="1" dirty="0" smtClean="0"/>
              <a:t>implementarlas.</a:t>
            </a:r>
            <a:endParaRPr lang="en-US" sz="4900" dirty="0"/>
          </a:p>
          <a:p>
            <a:pPr marL="384048" indent="-384048" algn="just" defTabSz="1280160" fontAlgn="auto">
              <a:spcAft>
                <a:spcPts val="600"/>
              </a:spcAft>
              <a:buClr>
                <a:srgbClr val="12B616"/>
              </a:buClr>
              <a:buSzPct val="140000"/>
              <a:buFont typeface="Wingdings" pitchFamily="2" charset="2"/>
              <a:buChar char="§"/>
              <a:defRPr/>
            </a:pPr>
            <a:r>
              <a:rPr lang="es-ES" sz="6200" dirty="0" smtClean="0"/>
              <a:t>La </a:t>
            </a:r>
            <a:r>
              <a:rPr lang="es-ES" sz="6200" dirty="0"/>
              <a:t>LOMCE se opone al modelo vigente de </a:t>
            </a:r>
            <a:r>
              <a:rPr lang="es-ES" sz="6200" dirty="0">
                <a:solidFill>
                  <a:srgbClr val="FF0000"/>
                </a:solidFill>
              </a:rPr>
              <a:t>gestión democrática </a:t>
            </a:r>
            <a:r>
              <a:rPr lang="es-ES" sz="6200" dirty="0"/>
              <a:t>de los centros públicos y otorga un poder casi omnímodo a los </a:t>
            </a:r>
            <a:r>
              <a:rPr lang="es-ES" sz="6200" dirty="0" smtClean="0">
                <a:solidFill>
                  <a:srgbClr val="FF0000"/>
                </a:solidFill>
              </a:rPr>
              <a:t>directores</a:t>
            </a:r>
            <a:r>
              <a:rPr lang="es-ES" sz="6200" dirty="0" smtClean="0"/>
              <a:t>.</a:t>
            </a:r>
          </a:p>
          <a:p>
            <a:pPr marL="384048" indent="-384048" algn="just" defTabSz="1280160" fontAlgn="auto">
              <a:spcAft>
                <a:spcPts val="600"/>
              </a:spcAft>
              <a:buClr>
                <a:srgbClr val="12B616"/>
              </a:buClr>
              <a:buSzPct val="140000"/>
              <a:buFont typeface="Wingdings" pitchFamily="2" charset="2"/>
              <a:buChar char="§"/>
              <a:defRPr/>
            </a:pPr>
            <a:r>
              <a:rPr lang="es-ES" sz="6200" dirty="0" smtClean="0"/>
              <a:t>El director podrá seleccionar el </a:t>
            </a:r>
            <a:r>
              <a:rPr lang="es-ES" sz="6200" dirty="0"/>
              <a:t>profesorado y </a:t>
            </a:r>
            <a:r>
              <a:rPr lang="es-ES" sz="6200" dirty="0" smtClean="0"/>
              <a:t>otros profesionales.</a:t>
            </a:r>
            <a:endParaRPr lang="en-US" sz="6200" dirty="0"/>
          </a:p>
          <a:p>
            <a:pPr marL="384048" indent="-384048" algn="just" defTabSz="1280160" fontAlgn="auto">
              <a:spcAft>
                <a:spcPts val="600"/>
              </a:spcAft>
              <a:buClr>
                <a:srgbClr val="12B616"/>
              </a:buClr>
              <a:buSzPct val="140000"/>
              <a:buFont typeface="Wingdings" pitchFamily="2" charset="2"/>
              <a:buChar char="§"/>
              <a:defRPr/>
            </a:pPr>
            <a:r>
              <a:rPr lang="es-ES" sz="6200" dirty="0" smtClean="0"/>
              <a:t>Se </a:t>
            </a:r>
            <a:r>
              <a:rPr lang="es-ES" sz="6200" dirty="0"/>
              <a:t>ha de acentuar el carácter </a:t>
            </a:r>
            <a:r>
              <a:rPr lang="es-ES" sz="6200" dirty="0">
                <a:solidFill>
                  <a:srgbClr val="FF0000"/>
                </a:solidFill>
              </a:rPr>
              <a:t>pedagógico</a:t>
            </a:r>
            <a:r>
              <a:rPr lang="es-ES" sz="6200" dirty="0"/>
              <a:t> de la dirección (coordinación, innovación…) frente a la visión </a:t>
            </a:r>
            <a:r>
              <a:rPr lang="es-ES" sz="6200" dirty="0" smtClean="0"/>
              <a:t>gerencial. </a:t>
            </a:r>
          </a:p>
          <a:p>
            <a:pPr marL="384048" indent="-384048" algn="just" defTabSz="1280160" fontAlgn="auto">
              <a:spcAft>
                <a:spcPts val="600"/>
              </a:spcAft>
              <a:buClr>
                <a:srgbClr val="12B616"/>
              </a:buClr>
              <a:buSzPct val="140000"/>
              <a:buFont typeface="Wingdings" pitchFamily="2" charset="2"/>
              <a:buChar char="§"/>
              <a:defRPr/>
            </a:pPr>
            <a:r>
              <a:rPr lang="es-ES" sz="6200" dirty="0" smtClean="0"/>
              <a:t>No </a:t>
            </a:r>
            <a:r>
              <a:rPr lang="es-ES" sz="6200" dirty="0"/>
              <a:t>debe ser un mero representante de la </a:t>
            </a:r>
            <a:r>
              <a:rPr lang="es-ES" sz="6200" dirty="0" smtClean="0"/>
              <a:t>Administración. </a:t>
            </a:r>
            <a:r>
              <a:rPr lang="es-ES" sz="6200" dirty="0"/>
              <a:t>Un liderazgo </a:t>
            </a:r>
            <a:r>
              <a:rPr lang="es-ES" sz="6200" dirty="0">
                <a:solidFill>
                  <a:srgbClr val="FF0000"/>
                </a:solidFill>
              </a:rPr>
              <a:t>compartido</a:t>
            </a:r>
            <a:r>
              <a:rPr lang="es-ES" sz="6200" dirty="0"/>
              <a:t> es más coherente con el carácter democrático de la </a:t>
            </a:r>
            <a:r>
              <a:rPr lang="es-ES" sz="6200" dirty="0" smtClean="0"/>
              <a:t>escuela.</a:t>
            </a:r>
            <a:endParaRPr lang="en-US" sz="6200" dirty="0"/>
          </a:p>
          <a:p>
            <a:pPr marL="384048" indent="-384048" algn="just" defTabSz="1280160" fontAlgn="auto">
              <a:spcAft>
                <a:spcPts val="600"/>
              </a:spcAft>
              <a:buClr>
                <a:srgbClr val="12B616"/>
              </a:buClr>
              <a:buSzPct val="140000"/>
              <a:buFont typeface="Wingdings" pitchFamily="2" charset="2"/>
              <a:buChar char="§"/>
              <a:defRPr/>
            </a:pPr>
            <a:r>
              <a:rPr lang="es-ES" sz="6200" dirty="0" smtClean="0"/>
              <a:t>Se </a:t>
            </a:r>
            <a:r>
              <a:rPr lang="es-ES" sz="6200" dirty="0"/>
              <a:t>trata de la llamada </a:t>
            </a:r>
            <a:r>
              <a:rPr lang="es-ES" sz="6200" dirty="0">
                <a:solidFill>
                  <a:srgbClr val="FF0000"/>
                </a:solidFill>
              </a:rPr>
              <a:t>“Nueva gestión</a:t>
            </a:r>
            <a:r>
              <a:rPr lang="es-ES" sz="6200" dirty="0"/>
              <a:t>”: gestionar los centros educativos según las recetas de la empresa </a:t>
            </a:r>
            <a:r>
              <a:rPr lang="es-ES" sz="6200" dirty="0" smtClean="0"/>
              <a:t>privada, con </a:t>
            </a:r>
            <a:r>
              <a:rPr lang="es-ES" sz="6200" dirty="0"/>
              <a:t>objetivos de eficiencia y rentabilidad </a:t>
            </a:r>
            <a:r>
              <a:rPr lang="es-ES" sz="6200" dirty="0" smtClean="0"/>
              <a:t>económica.</a:t>
            </a:r>
            <a:endParaRPr lang="en-US" sz="6200" dirty="0"/>
          </a:p>
          <a:p>
            <a:pPr marL="384048" indent="-384048" algn="just" defTabSz="1280160" fontAlgn="auto">
              <a:spcAft>
                <a:spcPts val="600"/>
              </a:spcAft>
              <a:buClr>
                <a:srgbClr val="12B616"/>
              </a:buClr>
              <a:buSzPct val="140000"/>
              <a:buFont typeface="Wingdings" pitchFamily="2" charset="2"/>
              <a:buChar char="§"/>
              <a:defRPr/>
            </a:pPr>
            <a:r>
              <a:rPr lang="es-ES" sz="6200" dirty="0" smtClean="0"/>
              <a:t>Establecerá </a:t>
            </a:r>
            <a:r>
              <a:rPr lang="es-ES" sz="6200" dirty="0">
                <a:solidFill>
                  <a:srgbClr val="FF0000"/>
                </a:solidFill>
              </a:rPr>
              <a:t>rankings de centros </a:t>
            </a:r>
            <a:r>
              <a:rPr lang="es-ES" sz="6200" dirty="0"/>
              <a:t>a partir de las </a:t>
            </a:r>
            <a:r>
              <a:rPr lang="es-ES" sz="6200" dirty="0" smtClean="0"/>
              <a:t>pruebas externas, potenciando </a:t>
            </a:r>
            <a:r>
              <a:rPr lang="es-ES" sz="6200" dirty="0"/>
              <a:t>la competencia desigual entre centros educativos </a:t>
            </a:r>
            <a:r>
              <a:rPr lang="es-ES" sz="6200" dirty="0" smtClean="0"/>
              <a:t> </a:t>
            </a:r>
            <a:r>
              <a:rPr lang="es-ES" sz="6200" dirty="0"/>
              <a:t>con diferente nivel </a:t>
            </a:r>
            <a:r>
              <a:rPr lang="es-ES" sz="6200" dirty="0" smtClean="0"/>
              <a:t>social. </a:t>
            </a:r>
          </a:p>
          <a:p>
            <a:pPr marL="384048" indent="-384048" algn="just" defTabSz="1280160" fontAlgn="auto">
              <a:spcAft>
                <a:spcPts val="600"/>
              </a:spcAft>
              <a:buClr>
                <a:srgbClr val="12B616"/>
              </a:buClr>
              <a:buSzPct val="140000"/>
              <a:buFont typeface="Wingdings" pitchFamily="2" charset="2"/>
              <a:buChar char="§"/>
              <a:defRPr/>
            </a:pPr>
            <a:r>
              <a:rPr lang="es-ES" sz="6200" dirty="0" smtClean="0"/>
              <a:t>Al </a:t>
            </a:r>
            <a:r>
              <a:rPr lang="es-ES" sz="6200" dirty="0"/>
              <a:t>tener que competir para sobrevivir y para recibir </a:t>
            </a:r>
            <a:r>
              <a:rPr lang="es-ES" sz="6200" dirty="0">
                <a:solidFill>
                  <a:srgbClr val="FF0000"/>
                </a:solidFill>
              </a:rPr>
              <a:t>incentivos</a:t>
            </a:r>
            <a:r>
              <a:rPr lang="es-ES" sz="6200" dirty="0"/>
              <a:t> según la posición (pago por resultados como en las empresas), los centros tratarán de </a:t>
            </a:r>
            <a:r>
              <a:rPr lang="es-ES" sz="6200" dirty="0">
                <a:solidFill>
                  <a:srgbClr val="FF0000"/>
                </a:solidFill>
              </a:rPr>
              <a:t>rechazar a los alumnos </a:t>
            </a:r>
            <a:r>
              <a:rPr lang="es-ES" sz="6200" dirty="0"/>
              <a:t>que les bajen el nivel en el ranking</a:t>
            </a:r>
            <a:r>
              <a:rPr lang="es-ES" sz="6200" dirty="0" smtClean="0"/>
              <a:t>.</a:t>
            </a:r>
            <a:endParaRPr lang="en-US" sz="62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Título"/>
          <p:cNvSpPr>
            <a:spLocks noGrp="1"/>
          </p:cNvSpPr>
          <p:nvPr>
            <p:ph type="title"/>
          </p:nvPr>
        </p:nvSpPr>
        <p:spPr>
          <a:xfrm>
            <a:off x="1216025" y="1144588"/>
            <a:ext cx="10298113" cy="992187"/>
          </a:xfrm>
        </p:spPr>
        <p:txBody>
          <a:bodyPr/>
          <a:lstStyle/>
          <a:p>
            <a:r>
              <a:rPr lang="es-ES" sz="5400" b="1" dirty="0" smtClean="0">
                <a:solidFill>
                  <a:srgbClr val="12B616"/>
                </a:solidFill>
              </a:rPr>
              <a:t>10. </a:t>
            </a:r>
            <a:r>
              <a:rPr lang="es-ES" sz="5400" b="1" u="sng" dirty="0" smtClean="0">
                <a:solidFill>
                  <a:srgbClr val="12B616"/>
                </a:solidFill>
              </a:rPr>
              <a:t>DERECHO A CONTAR CON RECURSOS SUFICIENTES</a:t>
            </a:r>
            <a:endParaRPr lang="en-US" sz="5400" u="sng" dirty="0" smtClean="0">
              <a:solidFill>
                <a:srgbClr val="12B616"/>
              </a:solidFill>
            </a:endParaRPr>
          </a:p>
        </p:txBody>
      </p:sp>
      <p:sp>
        <p:nvSpPr>
          <p:cNvPr id="5" name="4 Marcador de contenido"/>
          <p:cNvSpPr>
            <a:spLocks noGrp="1"/>
          </p:cNvSpPr>
          <p:nvPr>
            <p:ph idx="1"/>
          </p:nvPr>
        </p:nvSpPr>
        <p:spPr>
          <a:xfrm>
            <a:off x="1360488" y="2497138"/>
            <a:ext cx="10153650" cy="6119812"/>
          </a:xfrm>
        </p:spPr>
        <p:txBody>
          <a:bodyPr rtlCol="0">
            <a:normAutofit lnSpcReduction="10000"/>
          </a:bodyPr>
          <a:lstStyle/>
          <a:p>
            <a:pPr marL="0" indent="0" algn="ctr" defTabSz="1280160" fontAlgn="auto">
              <a:spcAft>
                <a:spcPts val="600"/>
              </a:spcAft>
              <a:buFont typeface="Brush Script MT" pitchFamily="66" charset="0"/>
              <a:buNone/>
              <a:defRPr/>
            </a:pPr>
            <a:r>
              <a:rPr lang="es-ES" sz="2800" b="1" dirty="0"/>
              <a:t>La LOMCE legitima y consolida los recortes económicos en </a:t>
            </a:r>
            <a:r>
              <a:rPr lang="es-ES" sz="2800" b="1" dirty="0" smtClean="0"/>
              <a:t>educación</a:t>
            </a:r>
          </a:p>
          <a:p>
            <a:pPr marL="384048" indent="-384048" algn="just" defTabSz="1280160" fontAlgn="auto">
              <a:spcAft>
                <a:spcPts val="600"/>
              </a:spcAft>
              <a:buClr>
                <a:srgbClr val="12B616"/>
              </a:buClr>
              <a:buSzPct val="130000"/>
              <a:buFont typeface="Wingdings" pitchFamily="2" charset="2"/>
              <a:buChar char="§"/>
              <a:defRPr/>
            </a:pPr>
            <a:r>
              <a:rPr lang="es-ES" sz="2500" dirty="0"/>
              <a:t>La LOMCE no va acompañada de una </a:t>
            </a:r>
            <a:r>
              <a:rPr lang="es-ES" sz="2500" dirty="0">
                <a:solidFill>
                  <a:srgbClr val="FF0000"/>
                </a:solidFill>
              </a:rPr>
              <a:t>memoria económica </a:t>
            </a:r>
            <a:r>
              <a:rPr lang="es-ES" sz="2500" dirty="0" smtClean="0"/>
              <a:t>y elude las </a:t>
            </a:r>
            <a:r>
              <a:rPr lang="es-ES" sz="2500" dirty="0"/>
              <a:t>recomendaciones de la </a:t>
            </a:r>
            <a:r>
              <a:rPr lang="es-ES" sz="2500" dirty="0" smtClean="0"/>
              <a:t>UE de priorizar </a:t>
            </a:r>
            <a:r>
              <a:rPr lang="es-ES" sz="2500" dirty="0"/>
              <a:t>las inversiones educativas.</a:t>
            </a:r>
            <a:endParaRPr lang="en-US" sz="2500" dirty="0"/>
          </a:p>
          <a:p>
            <a:pPr marL="384048" indent="-384048" algn="just" defTabSz="1280160" fontAlgn="auto">
              <a:spcAft>
                <a:spcPts val="600"/>
              </a:spcAft>
              <a:buClr>
                <a:srgbClr val="12B616"/>
              </a:buClr>
              <a:buSzPct val="130000"/>
              <a:buFont typeface="Wingdings" pitchFamily="2" charset="2"/>
              <a:buChar char="§"/>
              <a:defRPr/>
            </a:pPr>
            <a:r>
              <a:rPr lang="es-ES" sz="2500" dirty="0"/>
              <a:t>La LOMCE </a:t>
            </a:r>
            <a:r>
              <a:rPr lang="es-ES" sz="2500" dirty="0">
                <a:solidFill>
                  <a:srgbClr val="FF0000"/>
                </a:solidFill>
              </a:rPr>
              <a:t>legitima  la avalancha de recortes </a:t>
            </a:r>
            <a:r>
              <a:rPr lang="es-ES" sz="2500" dirty="0" smtClean="0"/>
              <a:t>del RD 14/2012 </a:t>
            </a:r>
            <a:r>
              <a:rPr lang="es-ES" sz="2500" dirty="0"/>
              <a:t>de medidas urgentes de </a:t>
            </a:r>
            <a:r>
              <a:rPr lang="es-ES" sz="2500" dirty="0" err="1"/>
              <a:t>Wert</a:t>
            </a:r>
            <a:r>
              <a:rPr lang="es-ES" sz="2500" dirty="0"/>
              <a:t> </a:t>
            </a:r>
            <a:r>
              <a:rPr lang="es-ES" sz="2500" dirty="0" smtClean="0"/>
              <a:t>que merma </a:t>
            </a:r>
            <a:r>
              <a:rPr lang="es-ES" sz="2500" dirty="0"/>
              <a:t>los recursos materiales y humanos de la escuela </a:t>
            </a:r>
            <a:r>
              <a:rPr lang="es-ES" sz="2500" dirty="0" smtClean="0"/>
              <a:t>pública.</a:t>
            </a:r>
            <a:endParaRPr lang="en-US" sz="2500" dirty="0"/>
          </a:p>
          <a:p>
            <a:pPr marL="384048" indent="-384048" algn="just" defTabSz="1280160" fontAlgn="auto">
              <a:spcAft>
                <a:spcPts val="600"/>
              </a:spcAft>
              <a:buClr>
                <a:srgbClr val="12B616"/>
              </a:buClr>
              <a:buSzPct val="130000"/>
              <a:buFont typeface="Wingdings" pitchFamily="2" charset="2"/>
              <a:buChar char="§"/>
              <a:defRPr/>
            </a:pPr>
            <a:r>
              <a:rPr lang="es-ES" sz="2500" dirty="0" smtClean="0"/>
              <a:t>Es esencial</a:t>
            </a:r>
            <a:r>
              <a:rPr lang="es-ES" sz="2500" dirty="0"/>
              <a:t>, precisamente en tiempos de crisis, un </a:t>
            </a:r>
            <a:r>
              <a:rPr lang="es-ES" sz="2500" dirty="0">
                <a:solidFill>
                  <a:srgbClr val="FF0000"/>
                </a:solidFill>
              </a:rPr>
              <a:t>esfuerzo</a:t>
            </a:r>
            <a:r>
              <a:rPr lang="es-ES" sz="2500" dirty="0"/>
              <a:t> cuantitativo y cualitativo en educación.</a:t>
            </a:r>
            <a:endParaRPr lang="en-US" sz="2500" dirty="0"/>
          </a:p>
          <a:p>
            <a:pPr marL="384048" indent="-384048" algn="just" defTabSz="1280160" fontAlgn="auto">
              <a:spcAft>
                <a:spcPts val="0"/>
              </a:spcAft>
              <a:buClr>
                <a:srgbClr val="12B616"/>
              </a:buClr>
              <a:buSzPct val="130000"/>
              <a:buFont typeface="Wingdings" pitchFamily="2" charset="2"/>
              <a:buChar char="§"/>
              <a:defRPr/>
            </a:pPr>
            <a:r>
              <a:rPr lang="es-ES" sz="2500" dirty="0"/>
              <a:t>Los </a:t>
            </a:r>
            <a:r>
              <a:rPr lang="es-ES" sz="2500" dirty="0" smtClean="0"/>
              <a:t>gobiernos están </a:t>
            </a:r>
            <a:r>
              <a:rPr lang="es-ES" sz="2500" dirty="0"/>
              <a:t>recortando partidas que consideran no esenciales: </a:t>
            </a:r>
            <a:r>
              <a:rPr lang="es-ES" sz="2500" dirty="0">
                <a:solidFill>
                  <a:srgbClr val="FF0000"/>
                </a:solidFill>
              </a:rPr>
              <a:t>comedores, rutas, libros de texto, actividades extraescolares o la jornada </a:t>
            </a:r>
            <a:r>
              <a:rPr lang="es-ES" sz="2500" dirty="0" smtClean="0">
                <a:solidFill>
                  <a:srgbClr val="FF0000"/>
                </a:solidFill>
              </a:rPr>
              <a:t>escolar.</a:t>
            </a:r>
            <a:r>
              <a:rPr lang="es-ES" sz="2500" dirty="0" smtClean="0"/>
              <a:t> </a:t>
            </a:r>
          </a:p>
          <a:p>
            <a:pPr marL="384048" indent="-384048" algn="just" defTabSz="1280160" fontAlgn="auto">
              <a:spcAft>
                <a:spcPts val="0"/>
              </a:spcAft>
              <a:buClr>
                <a:srgbClr val="12B616"/>
              </a:buClr>
              <a:buSzPct val="130000"/>
              <a:buFont typeface="Wingdings" pitchFamily="2" charset="2"/>
              <a:buChar char="§"/>
              <a:defRPr/>
            </a:pPr>
            <a:r>
              <a:rPr lang="es-ES" sz="2500" dirty="0" smtClean="0"/>
              <a:t>La </a:t>
            </a:r>
            <a:r>
              <a:rPr lang="es-ES" sz="2500" dirty="0"/>
              <a:t>opción debe ser la opuesta: </a:t>
            </a:r>
            <a:r>
              <a:rPr lang="es-ES" sz="2500" dirty="0">
                <a:solidFill>
                  <a:srgbClr val="FF0000"/>
                </a:solidFill>
              </a:rPr>
              <a:t>asegurar la gratuidad </a:t>
            </a:r>
            <a:r>
              <a:rPr lang="es-ES" sz="2500" dirty="0"/>
              <a:t>de transporte, comedor y material escolar, </a:t>
            </a:r>
            <a:r>
              <a:rPr lang="es-ES" sz="2500" dirty="0" smtClean="0"/>
              <a:t>evitar </a:t>
            </a:r>
            <a:r>
              <a:rPr lang="es-ES" sz="2500" dirty="0"/>
              <a:t>la intensificación de la jornada escolar y propiciar un horario de apertura más amplio</a:t>
            </a:r>
            <a:r>
              <a:rPr lang="es-ES" sz="2500" dirty="0" smtClean="0"/>
              <a:t>.</a:t>
            </a:r>
            <a:endParaRPr lang="en-US" sz="25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Título"/>
          <p:cNvSpPr>
            <a:spLocks noGrp="1"/>
          </p:cNvSpPr>
          <p:nvPr>
            <p:ph type="title"/>
          </p:nvPr>
        </p:nvSpPr>
        <p:spPr>
          <a:xfrm>
            <a:off x="1216025" y="984250"/>
            <a:ext cx="10298113" cy="2016125"/>
          </a:xfrm>
        </p:spPr>
        <p:txBody>
          <a:bodyPr/>
          <a:lstStyle/>
          <a:p>
            <a:r>
              <a:rPr lang="es-ES" sz="5400" b="1" dirty="0" smtClean="0">
                <a:solidFill>
                  <a:srgbClr val="12B616"/>
                </a:solidFill>
              </a:rPr>
              <a:t>11. </a:t>
            </a:r>
            <a:r>
              <a:rPr lang="es-ES" sz="5400" b="1" u="sng" dirty="0" smtClean="0">
                <a:solidFill>
                  <a:srgbClr val="12B616"/>
                </a:solidFill>
              </a:rPr>
              <a:t>DERECHO A DISFRUTAR DE LA ESCUELA PÚBLICA DE TOD@S PARA TOD@S</a:t>
            </a:r>
            <a:endParaRPr lang="en-US" sz="5400" u="sng" dirty="0" smtClean="0">
              <a:solidFill>
                <a:srgbClr val="12B616"/>
              </a:solidFill>
            </a:endParaRPr>
          </a:p>
        </p:txBody>
      </p:sp>
      <p:sp>
        <p:nvSpPr>
          <p:cNvPr id="5" name="4 Marcador de contenido"/>
          <p:cNvSpPr>
            <a:spLocks noGrp="1"/>
          </p:cNvSpPr>
          <p:nvPr>
            <p:ph idx="1"/>
          </p:nvPr>
        </p:nvSpPr>
        <p:spPr>
          <a:xfrm>
            <a:off x="1360488" y="3287713"/>
            <a:ext cx="10153650" cy="5257800"/>
          </a:xfrm>
        </p:spPr>
        <p:txBody>
          <a:bodyPr rtlCol="0">
            <a:normAutofit fontScale="85000" lnSpcReduction="20000"/>
          </a:bodyPr>
          <a:lstStyle/>
          <a:p>
            <a:pPr marL="0" indent="0" algn="ctr" defTabSz="1280160" fontAlgn="auto">
              <a:spcBef>
                <a:spcPts val="1200"/>
              </a:spcBef>
              <a:spcAft>
                <a:spcPts val="1200"/>
              </a:spcAft>
              <a:buFont typeface="Brush Script MT" pitchFamily="66" charset="0"/>
              <a:buNone/>
              <a:defRPr/>
            </a:pPr>
            <a:r>
              <a:rPr lang="es-ES" sz="5300" b="1" dirty="0"/>
              <a:t>La LOMCE beneficia a la concertada y desmantela la escuela </a:t>
            </a:r>
            <a:r>
              <a:rPr lang="es-ES" sz="5300" b="1" dirty="0" smtClean="0"/>
              <a:t>pública</a:t>
            </a:r>
            <a:endParaRPr lang="en-US" sz="5300" dirty="0" smtClean="0"/>
          </a:p>
          <a:p>
            <a:pPr marL="384048" indent="-384048" algn="just" defTabSz="1280160" fontAlgn="auto">
              <a:spcAft>
                <a:spcPts val="600"/>
              </a:spcAft>
              <a:buClr>
                <a:srgbClr val="12B616"/>
              </a:buClr>
              <a:buSzPct val="140000"/>
              <a:buFont typeface="Wingdings" pitchFamily="2" charset="2"/>
              <a:buChar char="§"/>
              <a:defRPr/>
            </a:pPr>
            <a:r>
              <a:rPr lang="es-ES" sz="2100" i="1" dirty="0" smtClean="0"/>
              <a:t>“..No constituye discriminación la admisión de alumnos o la organización de la enseñanza diferenciadas por sexos, siempre que la enseñanza que impartan se desarrolle conforme a lo dispuesto en el artículo 2 de la Convención relativa a la lucha contra las discriminaciones en la esfera de la enseñanza, aprobada por la Conferencia General de la UNESCO el 14 de diciembre de 1960. En ningún caso la elección de la enseñanza diferenciada por sexos podrá implicar para las familias, alumnos y centros correspondientes un trato menos favorable ni una desventaja a la hora de suscribir conciertos con las Administraciones educativas o en cualquier otro aspecto.“</a:t>
            </a:r>
            <a:endParaRPr lang="en-US" sz="2100" dirty="0"/>
          </a:p>
          <a:p>
            <a:pPr marL="384048" indent="-384048" algn="just" defTabSz="1280160" fontAlgn="auto">
              <a:spcAft>
                <a:spcPts val="600"/>
              </a:spcAft>
              <a:buClr>
                <a:srgbClr val="12B616"/>
              </a:buClr>
              <a:buSzPct val="140000"/>
              <a:buFont typeface="Wingdings" pitchFamily="2" charset="2"/>
              <a:buChar char="§"/>
              <a:defRPr/>
            </a:pPr>
            <a:r>
              <a:rPr lang="es-ES" sz="3800" dirty="0" smtClean="0"/>
              <a:t>Permite </a:t>
            </a:r>
            <a:r>
              <a:rPr lang="es-ES" sz="3800" dirty="0" smtClean="0">
                <a:solidFill>
                  <a:srgbClr val="FF0000"/>
                </a:solidFill>
              </a:rPr>
              <a:t>financiar </a:t>
            </a:r>
            <a:r>
              <a:rPr lang="es-ES" sz="3800" dirty="0">
                <a:solidFill>
                  <a:srgbClr val="FF0000"/>
                </a:solidFill>
              </a:rPr>
              <a:t>con dinero público </a:t>
            </a:r>
            <a:r>
              <a:rPr lang="es-ES" sz="3800" dirty="0"/>
              <a:t>a los colegios </a:t>
            </a:r>
            <a:r>
              <a:rPr lang="es-ES" sz="3800" dirty="0" err="1" smtClean="0"/>
              <a:t>ultrarreligiosos</a:t>
            </a:r>
            <a:r>
              <a:rPr lang="es-ES" sz="3800" dirty="0" smtClean="0"/>
              <a:t> que </a:t>
            </a:r>
            <a:r>
              <a:rPr lang="es-ES" sz="3800" dirty="0">
                <a:solidFill>
                  <a:srgbClr val="FF0000"/>
                </a:solidFill>
              </a:rPr>
              <a:t>separan por </a:t>
            </a:r>
            <a:r>
              <a:rPr lang="es-ES" sz="3800" dirty="0" smtClean="0">
                <a:solidFill>
                  <a:srgbClr val="FF0000"/>
                </a:solidFill>
              </a:rPr>
              <a:t>sexos</a:t>
            </a:r>
            <a:r>
              <a:rPr lang="es-ES" sz="3800" dirty="0" smtClean="0"/>
              <a:t>, abandonando </a:t>
            </a:r>
            <a:r>
              <a:rPr lang="es-ES" sz="3800" dirty="0"/>
              <a:t>los valores democráticos de la enseñanza mixta y la igualdad entre los </a:t>
            </a:r>
            <a:r>
              <a:rPr lang="es-ES" sz="3800" dirty="0" smtClean="0"/>
              <a:t>sexos.</a:t>
            </a:r>
            <a:endParaRPr lang="en-US" sz="3800" dirty="0"/>
          </a:p>
          <a:p>
            <a:pPr marL="384048" indent="-384048" algn="just" defTabSz="1280160" fontAlgn="auto">
              <a:spcAft>
                <a:spcPts val="600"/>
              </a:spcAft>
              <a:buClr>
                <a:srgbClr val="12B616"/>
              </a:buClr>
              <a:buSzPct val="140000"/>
              <a:buFont typeface="Wingdings" pitchFamily="2" charset="2"/>
              <a:buChar char="§"/>
              <a:defRPr/>
            </a:pPr>
            <a:endParaRPr lang="en-US" sz="38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LA CONCRECIÓN DE LA LOMCE</a:t>
            </a:r>
            <a:endParaRPr lang="es-ES" dirty="0"/>
          </a:p>
        </p:txBody>
      </p:sp>
      <p:graphicFrame>
        <p:nvGraphicFramePr>
          <p:cNvPr id="4" name="3 Marcador de contenido"/>
          <p:cNvGraphicFramePr>
            <a:graphicFrameLocks noGrp="1"/>
          </p:cNvGraphicFramePr>
          <p:nvPr>
            <p:ph idx="1"/>
          </p:nvPr>
        </p:nvGraphicFramePr>
        <p:xfrm>
          <a:off x="2047875" y="2967038"/>
          <a:ext cx="8675688"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4400" dirty="0" smtClean="0">
                <a:solidFill>
                  <a:srgbClr val="FFC000"/>
                </a:solidFill>
              </a:rPr>
              <a:t>EL CURRÍCULO DEL MINISTERIO </a:t>
            </a:r>
            <a:r>
              <a:rPr lang="es-ES_tradnl" sz="4400" dirty="0" smtClean="0"/>
              <a:t/>
            </a:r>
            <a:br>
              <a:rPr lang="es-ES_tradnl" sz="4400" dirty="0" smtClean="0"/>
            </a:br>
            <a:r>
              <a:rPr lang="es-ES_tradnl" sz="4400" dirty="0" smtClean="0"/>
              <a:t>LAS ASIGNATURAS</a:t>
            </a:r>
            <a:endParaRPr lang="es-ES" sz="4400" dirty="0"/>
          </a:p>
        </p:txBody>
      </p:sp>
      <p:pic>
        <p:nvPicPr>
          <p:cNvPr id="4" name="3 Marcador de contenido" descr="ASIGNATURAS PRIMARIA 001.jpg"/>
          <p:cNvPicPr>
            <a:picLocks noGrp="1" noChangeAspect="1"/>
          </p:cNvPicPr>
          <p:nvPr>
            <p:ph idx="1"/>
          </p:nvPr>
        </p:nvPicPr>
        <p:blipFill>
          <a:blip r:embed="rId2" cstate="print">
            <a:lum bright="-10000" contrast="-20000"/>
          </a:blip>
          <a:stretch>
            <a:fillRect/>
          </a:stretch>
        </p:blipFill>
        <p:spPr>
          <a:xfrm>
            <a:off x="3219609" y="2981833"/>
            <a:ext cx="6332220" cy="5015484"/>
          </a:xfrm>
          <a:prstGeom prst="rect">
            <a:avLst/>
          </a:prstGeom>
          <a:ln>
            <a:noFill/>
          </a:ln>
          <a:effectLst>
            <a:outerShdw blurRad="292100" dist="139700" dir="2700000" algn="tl" rotWithShape="0">
              <a:srgbClr val="333333">
                <a:alpha val="65000"/>
              </a:srgbClr>
            </a:outerShdw>
          </a:effectLst>
        </p:spPr>
      </p:pic>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12B616"/>
                </a:solidFill>
              </a:rPr>
              <a:t>CON LA MAREA VERDE</a:t>
            </a:r>
            <a:br>
              <a:rPr lang="es-ES_tradnl" dirty="0" smtClean="0">
                <a:solidFill>
                  <a:srgbClr val="12B616"/>
                </a:solidFill>
              </a:rPr>
            </a:br>
            <a:r>
              <a:rPr lang="es-ES_tradnl" dirty="0" smtClean="0">
                <a:solidFill>
                  <a:srgbClr val="12B616"/>
                </a:solidFill>
              </a:rPr>
              <a:t>HEMOS LOGRADO</a:t>
            </a:r>
            <a:endParaRPr lang="es-ES" dirty="0">
              <a:solidFill>
                <a:srgbClr val="12B616"/>
              </a:solidFill>
            </a:endParaRPr>
          </a:p>
        </p:txBody>
      </p:sp>
      <p:graphicFrame>
        <p:nvGraphicFramePr>
          <p:cNvPr id="5" name="4 Diagrama"/>
          <p:cNvGraphicFramePr/>
          <p:nvPr>
            <p:extLst>
              <p:ext uri="{D42A27DB-BD31-4B8C-83A1-F6EECF244321}">
                <p14:modId xmlns="" xmlns:p14="http://schemas.microsoft.com/office/powerpoint/2010/main" val="3133675346"/>
              </p:ext>
            </p:extLst>
          </p:nvPr>
        </p:nvGraphicFramePr>
        <p:xfrm>
          <a:off x="1000200" y="3216424"/>
          <a:ext cx="10801200" cy="5093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90C01088-FEA0-41FF-8AD9-7C6CE727F87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FFC000"/>
                </a:solidFill>
              </a:rPr>
              <a:t>LAS ASIGNATURAS</a:t>
            </a:r>
            <a:endParaRPr lang="es-ES" dirty="0">
              <a:solidFill>
                <a:srgbClr val="FFC000"/>
              </a:solidFill>
            </a:endParaRPr>
          </a:p>
        </p:txBody>
      </p:sp>
      <p:sp>
        <p:nvSpPr>
          <p:cNvPr id="3" name="2 Marcador de contenido"/>
          <p:cNvSpPr>
            <a:spLocks noGrp="1"/>
          </p:cNvSpPr>
          <p:nvPr>
            <p:ph idx="1"/>
          </p:nvPr>
        </p:nvSpPr>
        <p:spPr>
          <a:xfrm>
            <a:off x="1144216" y="2967038"/>
            <a:ext cx="10441159" cy="5045075"/>
          </a:xfrm>
        </p:spPr>
        <p:txBody>
          <a:bodyPr/>
          <a:lstStyle/>
          <a:p>
            <a:pPr>
              <a:buFont typeface="Wingdings" pitchFamily="2" charset="2"/>
              <a:buChar char="v"/>
            </a:pPr>
            <a:r>
              <a:rPr lang="es-ES_tradnl" dirty="0" smtClean="0"/>
              <a:t>Desaparece Educación para la Ciudadanía</a:t>
            </a:r>
          </a:p>
          <a:p>
            <a:pPr>
              <a:buFont typeface="Wingdings" pitchFamily="2" charset="2"/>
              <a:buChar char="v"/>
            </a:pPr>
            <a:r>
              <a:rPr lang="es-ES_tradnl" dirty="0" smtClean="0"/>
              <a:t>Se mantiene la Religión católica y su alternativa es: Valores Sociales y Cívicos</a:t>
            </a:r>
          </a:p>
          <a:p>
            <a:pPr>
              <a:buFont typeface="Wingdings" pitchFamily="2" charset="2"/>
              <a:buChar char="v"/>
            </a:pPr>
            <a:r>
              <a:rPr lang="es-ES_tradnl" dirty="0" smtClean="0"/>
              <a:t>Conocimiento del Medio/</a:t>
            </a:r>
            <a:r>
              <a:rPr lang="es-ES_tradnl" dirty="0" err="1" smtClean="0"/>
              <a:t>Science</a:t>
            </a:r>
            <a:r>
              <a:rPr lang="es-ES_tradnl" dirty="0" smtClean="0"/>
              <a:t> se divide en dos: Ciencias de la Naturaleza y Ciencias Sociales</a:t>
            </a:r>
          </a:p>
          <a:p>
            <a:pPr>
              <a:buFont typeface="Wingdings" pitchFamily="2" charset="2"/>
              <a:buChar char="v"/>
            </a:pPr>
            <a:r>
              <a:rPr lang="es-ES_tradnl" dirty="0" smtClean="0"/>
              <a:t>Aparece el refuerzo escolar como asignatura</a:t>
            </a:r>
          </a:p>
          <a:p>
            <a:pPr>
              <a:buFont typeface="Wingdings" pitchFamily="2" charset="2"/>
              <a:buChar char="v"/>
            </a:pPr>
            <a:r>
              <a:rPr lang="es-ES_tradnl" dirty="0" smtClean="0"/>
              <a:t>No detalla el horario de cada asignatura</a:t>
            </a:r>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4800" dirty="0" smtClean="0">
                <a:solidFill>
                  <a:srgbClr val="FFC000"/>
                </a:solidFill>
              </a:rPr>
              <a:t>EL CURRÍCULO DEL MINISTERIO</a:t>
            </a:r>
            <a:r>
              <a:rPr lang="es-ES_tradnl" dirty="0" smtClean="0">
                <a:solidFill>
                  <a:srgbClr val="FFC000"/>
                </a:solidFill>
              </a:rPr>
              <a:t/>
            </a:r>
            <a:br>
              <a:rPr lang="es-ES_tradnl" dirty="0" smtClean="0">
                <a:solidFill>
                  <a:srgbClr val="FFC000"/>
                </a:solidFill>
              </a:rPr>
            </a:br>
            <a:r>
              <a:rPr lang="es-ES_tradnl" dirty="0" smtClean="0"/>
              <a:t>LAS REVÁLIDAS</a:t>
            </a:r>
            <a:endParaRPr lang="es-ES" dirty="0"/>
          </a:p>
        </p:txBody>
      </p:sp>
      <p:pic>
        <p:nvPicPr>
          <p:cNvPr id="4" name="3 Marcador de contenido" descr="REVÁLIDAS PRIMARIA 001.jpg"/>
          <p:cNvPicPr>
            <a:picLocks noGrp="1" noChangeAspect="1"/>
          </p:cNvPicPr>
          <p:nvPr>
            <p:ph idx="1"/>
          </p:nvPr>
        </p:nvPicPr>
        <p:blipFill>
          <a:blip r:embed="rId2" cstate="print">
            <a:lum contrast="-10000"/>
          </a:blip>
          <a:stretch>
            <a:fillRect/>
          </a:stretch>
        </p:blipFill>
        <p:spPr>
          <a:xfrm>
            <a:off x="3288677" y="2967038"/>
            <a:ext cx="6194084" cy="5045075"/>
          </a:xfrm>
          <a:prstGeom prst="rect">
            <a:avLst/>
          </a:prstGeom>
          <a:ln>
            <a:noFill/>
          </a:ln>
          <a:effectLst>
            <a:outerShdw blurRad="292100" dist="139700" dir="2700000" algn="tl" rotWithShape="0">
              <a:srgbClr val="333333">
                <a:alpha val="65000"/>
              </a:srgbClr>
            </a:outerShdw>
          </a:effectLst>
        </p:spPr>
      </p:pic>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FFC000"/>
                </a:solidFill>
              </a:rPr>
              <a:t>LAS REVÁLIDAS</a:t>
            </a:r>
            <a:endParaRPr lang="es-ES" dirty="0">
              <a:solidFill>
                <a:srgbClr val="FFC000"/>
              </a:solidFill>
            </a:endParaRPr>
          </a:p>
        </p:txBody>
      </p:sp>
      <p:sp>
        <p:nvSpPr>
          <p:cNvPr id="3" name="2 Marcador de contenido"/>
          <p:cNvSpPr>
            <a:spLocks noGrp="1"/>
          </p:cNvSpPr>
          <p:nvPr>
            <p:ph idx="1"/>
          </p:nvPr>
        </p:nvSpPr>
        <p:spPr>
          <a:xfrm>
            <a:off x="1144216" y="2280320"/>
            <a:ext cx="10585176" cy="6408712"/>
          </a:xfrm>
        </p:spPr>
        <p:txBody>
          <a:bodyPr/>
          <a:lstStyle/>
          <a:p>
            <a:pPr>
              <a:buFont typeface="Wingdings" pitchFamily="2" charset="2"/>
              <a:buChar char="v"/>
            </a:pPr>
            <a:r>
              <a:rPr lang="es-ES_tradnl" dirty="0" smtClean="0"/>
              <a:t>Sólo podrá repetirse una vez en Primaria</a:t>
            </a:r>
          </a:p>
          <a:p>
            <a:pPr>
              <a:buFont typeface="Wingdings" pitchFamily="2" charset="2"/>
              <a:buChar char="v"/>
            </a:pPr>
            <a:r>
              <a:rPr lang="es-ES_tradnl" dirty="0" smtClean="0"/>
              <a:t>Coincidirá con no superar las reválidas de 3º o 6º</a:t>
            </a:r>
          </a:p>
          <a:p>
            <a:pPr>
              <a:buFont typeface="Wingdings" pitchFamily="2" charset="2"/>
              <a:buChar char="v"/>
            </a:pPr>
            <a:r>
              <a:rPr lang="es-ES_tradnl" dirty="0" smtClean="0">
                <a:solidFill>
                  <a:srgbClr val="FF0000"/>
                </a:solidFill>
              </a:rPr>
              <a:t>Reválida de 3º</a:t>
            </a:r>
            <a:r>
              <a:rPr lang="es-ES_tradnl" dirty="0" smtClean="0"/>
              <a:t>: Se evaluarán competencias lingüística y matemática. </a:t>
            </a:r>
          </a:p>
          <a:p>
            <a:pPr>
              <a:buFont typeface="Wingdings" pitchFamily="2" charset="2"/>
              <a:buChar char="v"/>
            </a:pPr>
            <a:r>
              <a:rPr lang="es-ES_tradnl" dirty="0" smtClean="0">
                <a:solidFill>
                  <a:srgbClr val="FF0000"/>
                </a:solidFill>
              </a:rPr>
              <a:t>Reválida de 6º</a:t>
            </a:r>
            <a:r>
              <a:rPr lang="es-ES_tradnl" dirty="0" smtClean="0"/>
              <a:t>: Se evaluarán competencias lingüística, matemática, ciencia y tecnología</a:t>
            </a:r>
          </a:p>
          <a:p>
            <a:pPr>
              <a:buFont typeface="Wingdings" pitchFamily="2" charset="2"/>
              <a:buChar char="v"/>
            </a:pPr>
            <a:r>
              <a:rPr lang="es-ES_tradnl" dirty="0" smtClean="0"/>
              <a:t>El gobierno central dictará los criterios de evaluación</a:t>
            </a:r>
          </a:p>
          <a:p>
            <a:pPr>
              <a:buFont typeface="Wingdings" pitchFamily="2" charset="2"/>
              <a:buChar char="v"/>
            </a:pPr>
            <a:r>
              <a:rPr lang="es-ES_tradnl" dirty="0" smtClean="0"/>
              <a:t>La Comunidad Autónoma realizará las pruebas</a:t>
            </a:r>
          </a:p>
          <a:p>
            <a:pPr>
              <a:buFont typeface="Wingdings" pitchFamily="2" charset="2"/>
              <a:buChar char="v"/>
            </a:pPr>
            <a:r>
              <a:rPr lang="es-ES_tradnl" dirty="0" smtClean="0"/>
              <a:t>El Colegio aplicará y calificará la reválida de 3º</a:t>
            </a:r>
          </a:p>
          <a:p>
            <a:pPr>
              <a:buFont typeface="Wingdings" pitchFamily="2" charset="2"/>
              <a:buChar char="v"/>
            </a:pPr>
            <a:r>
              <a:rPr lang="es-ES_tradnl" dirty="0" smtClean="0">
                <a:solidFill>
                  <a:srgbClr val="FF0000"/>
                </a:solidFill>
              </a:rPr>
              <a:t>Profesores externos</a:t>
            </a:r>
            <a:r>
              <a:rPr lang="es-ES_tradnl" dirty="0" smtClean="0"/>
              <a:t>, </a:t>
            </a:r>
            <a:r>
              <a:rPr lang="es-ES_tradnl" dirty="0" smtClean="0">
                <a:solidFill>
                  <a:srgbClr val="FF0000"/>
                </a:solidFill>
              </a:rPr>
              <a:t>públicos o no</a:t>
            </a:r>
            <a:r>
              <a:rPr lang="es-ES_tradnl" dirty="0" smtClean="0"/>
              <a:t>, harán la de 6º</a:t>
            </a:r>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4256" y="912168"/>
            <a:ext cx="9750425" cy="1512168"/>
          </a:xfrm>
        </p:spPr>
        <p:txBody>
          <a:bodyPr/>
          <a:lstStyle/>
          <a:p>
            <a:r>
              <a:rPr lang="es-ES_tradnl" sz="4400" dirty="0" smtClean="0">
                <a:solidFill>
                  <a:schemeClr val="bg2">
                    <a:lumMod val="50000"/>
                  </a:schemeClr>
                </a:solidFill>
              </a:rPr>
              <a:t>EL CURRÍCULO DE MADRID </a:t>
            </a:r>
            <a:r>
              <a:rPr lang="es-ES_tradnl" sz="4400" dirty="0" smtClean="0"/>
              <a:t/>
            </a:r>
            <a:br>
              <a:rPr lang="es-ES_tradnl" sz="4400" dirty="0" smtClean="0"/>
            </a:br>
            <a:r>
              <a:rPr lang="es-ES_tradnl" sz="4400" dirty="0" smtClean="0"/>
              <a:t>CRÍTICAS GENERALES</a:t>
            </a:r>
            <a:endParaRPr lang="es-ES" sz="4400" dirty="0"/>
          </a:p>
        </p:txBody>
      </p:sp>
      <p:sp>
        <p:nvSpPr>
          <p:cNvPr id="5" name="4 Marcador de contenido"/>
          <p:cNvSpPr>
            <a:spLocks noGrp="1"/>
          </p:cNvSpPr>
          <p:nvPr>
            <p:ph idx="1"/>
          </p:nvPr>
        </p:nvSpPr>
        <p:spPr>
          <a:xfrm>
            <a:off x="1072208" y="2352328"/>
            <a:ext cx="10801199" cy="5443761"/>
          </a:xfrm>
        </p:spPr>
        <p:txBody>
          <a:bodyPr/>
          <a:lstStyle/>
          <a:p>
            <a:pPr>
              <a:buClr>
                <a:schemeClr val="bg2">
                  <a:lumMod val="50000"/>
                </a:schemeClr>
              </a:buClr>
              <a:buFont typeface="Courier New" pitchFamily="49" charset="0"/>
              <a:buChar char="o"/>
            </a:pPr>
            <a:r>
              <a:rPr lang="es-ES_tradnl" sz="2000" dirty="0" smtClean="0"/>
              <a:t>Se impone </a:t>
            </a:r>
            <a:r>
              <a:rPr lang="es-ES_tradnl" sz="2000" dirty="0" smtClean="0">
                <a:solidFill>
                  <a:srgbClr val="FF0000"/>
                </a:solidFill>
              </a:rPr>
              <a:t>sin debate ni participación </a:t>
            </a:r>
            <a:r>
              <a:rPr lang="es-ES_tradnl" sz="2000" dirty="0" smtClean="0"/>
              <a:t>democrática de la comunidad educativa.</a:t>
            </a:r>
          </a:p>
          <a:p>
            <a:pPr>
              <a:buClr>
                <a:schemeClr val="bg2">
                  <a:lumMod val="50000"/>
                </a:schemeClr>
              </a:buClr>
              <a:buFont typeface="Courier New" pitchFamily="49" charset="0"/>
              <a:buChar char="o"/>
            </a:pPr>
            <a:r>
              <a:rPr lang="es-ES_tradnl" sz="2000" dirty="0" smtClean="0"/>
              <a:t>Contiene </a:t>
            </a:r>
            <a:r>
              <a:rPr lang="es-ES_tradnl" sz="2000" dirty="0" smtClean="0">
                <a:solidFill>
                  <a:srgbClr val="FF0000"/>
                </a:solidFill>
              </a:rPr>
              <a:t>errores científicos </a:t>
            </a:r>
            <a:r>
              <a:rPr lang="es-ES_tradnl" sz="2000" dirty="0" smtClean="0"/>
              <a:t>y técnicos (y gazapos)</a:t>
            </a:r>
          </a:p>
          <a:p>
            <a:pPr>
              <a:buClr>
                <a:schemeClr val="bg2">
                  <a:lumMod val="50000"/>
                </a:schemeClr>
              </a:buClr>
              <a:buFont typeface="Courier New" pitchFamily="49" charset="0"/>
              <a:buChar char="o"/>
            </a:pPr>
            <a:r>
              <a:rPr lang="es-ES_tradnl" sz="2000" dirty="0" smtClean="0"/>
              <a:t>No hay marco de referencia psicológica, no importan </a:t>
            </a:r>
            <a:r>
              <a:rPr lang="es-ES_tradnl" sz="2000" dirty="0" smtClean="0">
                <a:solidFill>
                  <a:srgbClr val="FF0000"/>
                </a:solidFill>
              </a:rPr>
              <a:t>los momentos </a:t>
            </a:r>
            <a:r>
              <a:rPr lang="es-ES_tradnl" sz="2000" dirty="0" err="1" smtClean="0">
                <a:solidFill>
                  <a:srgbClr val="FF0000"/>
                </a:solidFill>
              </a:rPr>
              <a:t>psico</a:t>
            </a:r>
            <a:r>
              <a:rPr lang="es-ES_tradnl" sz="2000" dirty="0" smtClean="0">
                <a:solidFill>
                  <a:srgbClr val="FF0000"/>
                </a:solidFill>
              </a:rPr>
              <a:t>-evolutivos  </a:t>
            </a:r>
            <a:r>
              <a:rPr lang="es-ES_tradnl" sz="2000" dirty="0" smtClean="0"/>
              <a:t>del alumnado</a:t>
            </a:r>
          </a:p>
          <a:p>
            <a:pPr>
              <a:buClr>
                <a:schemeClr val="bg2">
                  <a:lumMod val="50000"/>
                </a:schemeClr>
              </a:buClr>
              <a:buFont typeface="Courier New" pitchFamily="49" charset="0"/>
              <a:buChar char="o"/>
            </a:pPr>
            <a:r>
              <a:rPr lang="es-ES_tradnl" sz="2000" dirty="0" smtClean="0"/>
              <a:t>No explicita fundamento </a:t>
            </a:r>
            <a:r>
              <a:rPr lang="es-ES_tradnl" sz="2000" dirty="0" smtClean="0">
                <a:solidFill>
                  <a:srgbClr val="FF0000"/>
                </a:solidFill>
              </a:rPr>
              <a:t>pedagógico</a:t>
            </a:r>
            <a:r>
              <a:rPr lang="es-ES_tradnl" sz="2000" dirty="0" smtClean="0"/>
              <a:t>, ni hace propuestas </a:t>
            </a:r>
            <a:r>
              <a:rPr lang="es-ES_tradnl" sz="2000" dirty="0" smtClean="0">
                <a:solidFill>
                  <a:srgbClr val="FF0000"/>
                </a:solidFill>
              </a:rPr>
              <a:t>metodológicas</a:t>
            </a:r>
            <a:r>
              <a:rPr lang="es-ES_tradnl" sz="2000" dirty="0" smtClean="0"/>
              <a:t>, ni </a:t>
            </a:r>
            <a:r>
              <a:rPr lang="es-ES_tradnl" sz="2000" dirty="0" smtClean="0">
                <a:solidFill>
                  <a:srgbClr val="FF0000"/>
                </a:solidFill>
              </a:rPr>
              <a:t>didácticas</a:t>
            </a:r>
            <a:r>
              <a:rPr lang="es-ES_tradnl" sz="2000" dirty="0" smtClean="0"/>
              <a:t> específicas de las materias</a:t>
            </a:r>
          </a:p>
          <a:p>
            <a:pPr>
              <a:buClr>
                <a:schemeClr val="bg2">
                  <a:lumMod val="50000"/>
                </a:schemeClr>
              </a:buClr>
              <a:buFont typeface="Courier New" pitchFamily="49" charset="0"/>
              <a:buChar char="o"/>
            </a:pPr>
            <a:r>
              <a:rPr lang="es-ES_tradnl" sz="2000" dirty="0" smtClean="0"/>
              <a:t>Cita las </a:t>
            </a:r>
            <a:r>
              <a:rPr lang="es-ES_tradnl" sz="2000" dirty="0" smtClean="0">
                <a:solidFill>
                  <a:srgbClr val="FF0000"/>
                </a:solidFill>
              </a:rPr>
              <a:t>competencias</a:t>
            </a:r>
            <a:r>
              <a:rPr lang="es-ES_tradnl" sz="2000" dirty="0" smtClean="0"/>
              <a:t> pero no las desarrolla</a:t>
            </a:r>
          </a:p>
          <a:p>
            <a:pPr>
              <a:buClr>
                <a:schemeClr val="bg2">
                  <a:lumMod val="50000"/>
                </a:schemeClr>
              </a:buClr>
              <a:buFont typeface="Courier New" pitchFamily="49" charset="0"/>
              <a:buChar char="o"/>
            </a:pPr>
            <a:r>
              <a:rPr lang="es-ES_tradnl" sz="2000" dirty="0" smtClean="0"/>
              <a:t>Mezcla o </a:t>
            </a:r>
            <a:r>
              <a:rPr lang="es-ES_tradnl" sz="2000" dirty="0" smtClean="0">
                <a:solidFill>
                  <a:srgbClr val="FF0000"/>
                </a:solidFill>
              </a:rPr>
              <a:t>prescinde</a:t>
            </a:r>
            <a:r>
              <a:rPr lang="es-ES_tradnl" sz="2000" dirty="0" smtClean="0"/>
              <a:t> de objetivos, contenidos, criterios de evaluación, estándares de aprendizaje según las asignaturas</a:t>
            </a:r>
          </a:p>
          <a:p>
            <a:pPr>
              <a:buClr>
                <a:schemeClr val="bg2">
                  <a:lumMod val="50000"/>
                </a:schemeClr>
              </a:buClr>
              <a:buFont typeface="Courier New" pitchFamily="49" charset="0"/>
              <a:buChar char="o"/>
            </a:pPr>
            <a:r>
              <a:rPr lang="es-ES_tradnl" sz="2000" dirty="0" smtClean="0">
                <a:solidFill>
                  <a:srgbClr val="FF0000"/>
                </a:solidFill>
              </a:rPr>
              <a:t>Es contradictorio con el currículo del Ministerio</a:t>
            </a:r>
          </a:p>
          <a:p>
            <a:pPr>
              <a:buClr>
                <a:schemeClr val="bg2">
                  <a:lumMod val="50000"/>
                </a:schemeClr>
              </a:buClr>
              <a:buFont typeface="Courier New" pitchFamily="49" charset="0"/>
              <a:buChar char="o"/>
            </a:pPr>
            <a:r>
              <a:rPr lang="es-ES_tradnl" sz="2000" dirty="0" smtClean="0"/>
              <a:t>Tiene graves </a:t>
            </a:r>
            <a:r>
              <a:rPr lang="es-ES_tradnl" sz="2000" dirty="0" smtClean="0">
                <a:solidFill>
                  <a:srgbClr val="FF0000"/>
                </a:solidFill>
              </a:rPr>
              <a:t>carencias</a:t>
            </a:r>
            <a:r>
              <a:rPr lang="es-ES_tradnl" sz="2000" dirty="0" smtClean="0"/>
              <a:t> y ausencias: </a:t>
            </a:r>
            <a:r>
              <a:rPr lang="es-ES_tradnl" sz="2000" dirty="0" err="1" smtClean="0"/>
              <a:t>p.j.</a:t>
            </a:r>
            <a:r>
              <a:rPr lang="es-ES_tradnl" sz="2000" dirty="0" smtClean="0"/>
              <a:t> no alude a las TICS ni a la sociedad del conocimiento</a:t>
            </a:r>
          </a:p>
          <a:p>
            <a:pPr>
              <a:buClr>
                <a:schemeClr val="bg2">
                  <a:lumMod val="50000"/>
                </a:schemeClr>
              </a:buClr>
              <a:buFont typeface="Courier New" pitchFamily="49" charset="0"/>
              <a:buChar char="o"/>
            </a:pPr>
            <a:r>
              <a:rPr lang="es-ES_tradnl" sz="2000" dirty="0" smtClean="0"/>
              <a:t>Trata contenidos  </a:t>
            </a:r>
            <a:r>
              <a:rPr lang="es-ES_tradnl" sz="2000" dirty="0" smtClean="0">
                <a:solidFill>
                  <a:srgbClr val="FF0000"/>
                </a:solidFill>
              </a:rPr>
              <a:t>enciclopédicos</a:t>
            </a:r>
            <a:r>
              <a:rPr lang="es-ES_tradnl" sz="2000" dirty="0" smtClean="0"/>
              <a:t> </a:t>
            </a:r>
            <a:r>
              <a:rPr lang="es-ES_tradnl" sz="2000" dirty="0" smtClean="0">
                <a:solidFill>
                  <a:srgbClr val="FF0000"/>
                </a:solidFill>
              </a:rPr>
              <a:t>encorsetados</a:t>
            </a:r>
            <a:r>
              <a:rPr lang="es-ES_tradnl" sz="2000" dirty="0" smtClean="0"/>
              <a:t> en asignaturas sin relaciones interdisciplinares ni contextos reales</a:t>
            </a:r>
          </a:p>
          <a:p>
            <a:pPr>
              <a:buClr>
                <a:schemeClr val="bg2">
                  <a:lumMod val="50000"/>
                </a:schemeClr>
              </a:buClr>
              <a:buFont typeface="Courier New" pitchFamily="49" charset="0"/>
              <a:buChar char="o"/>
            </a:pPr>
            <a:r>
              <a:rPr lang="es-ES_tradnl" sz="2000" dirty="0" smtClean="0"/>
              <a:t>Presenta </a:t>
            </a:r>
            <a:r>
              <a:rPr lang="es-ES_tradnl" sz="2000" dirty="0" smtClean="0">
                <a:solidFill>
                  <a:srgbClr val="FF0000"/>
                </a:solidFill>
              </a:rPr>
              <a:t>un sesgo ideológico </a:t>
            </a:r>
            <a:r>
              <a:rPr lang="es-ES_tradnl" sz="2000" dirty="0" smtClean="0"/>
              <a:t>en los contenidos</a:t>
            </a:r>
          </a:p>
          <a:p>
            <a:pPr>
              <a:buClr>
                <a:schemeClr val="bg2">
                  <a:lumMod val="50000"/>
                </a:schemeClr>
              </a:buClr>
              <a:buFont typeface="Courier New" pitchFamily="49" charset="0"/>
              <a:buChar char="o"/>
            </a:pPr>
            <a:r>
              <a:rPr lang="es-ES_tradnl" sz="2000" dirty="0" smtClean="0">
                <a:solidFill>
                  <a:srgbClr val="FF0000"/>
                </a:solidFill>
              </a:rPr>
              <a:t>Sacraliza</a:t>
            </a:r>
            <a:r>
              <a:rPr lang="es-ES_tradnl" sz="2000" dirty="0" smtClean="0"/>
              <a:t> el aprendizaje academicista de Matemáticas y Lengua, en detrimento de otras materias, impidiendo la formación integral y el logro de las competencias básicas</a:t>
            </a:r>
          </a:p>
          <a:p>
            <a:pPr>
              <a:buClr>
                <a:schemeClr val="bg2">
                  <a:lumMod val="50000"/>
                </a:schemeClr>
              </a:buClr>
              <a:buFont typeface="Courier New" pitchFamily="49" charset="0"/>
              <a:buChar char="o"/>
            </a:pPr>
            <a:r>
              <a:rPr lang="es-ES_tradnl" sz="2000" dirty="0" smtClean="0"/>
              <a:t>En las </a:t>
            </a:r>
            <a:r>
              <a:rPr lang="es-ES_tradnl" sz="2000" dirty="0" smtClean="0">
                <a:solidFill>
                  <a:srgbClr val="FF0000"/>
                </a:solidFill>
              </a:rPr>
              <a:t>reválidas</a:t>
            </a:r>
            <a:r>
              <a:rPr lang="es-ES_tradnl" sz="2000" dirty="0" smtClean="0"/>
              <a:t> sólo se evaluarán los </a:t>
            </a:r>
            <a:r>
              <a:rPr lang="es-ES_tradnl" sz="2000" dirty="0" smtClean="0">
                <a:solidFill>
                  <a:srgbClr val="FF0000"/>
                </a:solidFill>
              </a:rPr>
              <a:t>estándares</a:t>
            </a:r>
            <a:r>
              <a:rPr lang="es-ES_tradnl" sz="2000" dirty="0" smtClean="0"/>
              <a:t> de aprendizaje.</a:t>
            </a:r>
          </a:p>
          <a:p>
            <a:pPr>
              <a:buClr>
                <a:schemeClr val="bg2">
                  <a:lumMod val="50000"/>
                </a:schemeClr>
              </a:buClr>
              <a:buFont typeface="Courier New" pitchFamily="49" charset="0"/>
              <a:buChar char="o"/>
            </a:pPr>
            <a:endParaRPr lang="es-ES_tradnl" sz="2000" dirty="0" smtClean="0"/>
          </a:p>
          <a:p>
            <a:pPr>
              <a:buClr>
                <a:schemeClr val="bg2">
                  <a:lumMod val="50000"/>
                </a:schemeClr>
              </a:buClr>
              <a:buFont typeface="Courier New" pitchFamily="49" charset="0"/>
              <a:buChar char="o"/>
            </a:pPr>
            <a:endParaRPr lang="es-ES_tradnl" sz="2000" dirty="0" smtClean="0"/>
          </a:p>
          <a:p>
            <a:pPr>
              <a:buClr>
                <a:schemeClr val="bg2">
                  <a:lumMod val="50000"/>
                </a:schemeClr>
              </a:buClr>
              <a:buFont typeface="Courier New" pitchFamily="49" charset="0"/>
              <a:buChar char="o"/>
            </a:pPr>
            <a:endParaRPr lang="es-ES_tradnl" sz="2000" dirty="0" smtClean="0"/>
          </a:p>
          <a:p>
            <a:pPr>
              <a:buClr>
                <a:schemeClr val="bg2">
                  <a:lumMod val="50000"/>
                </a:schemeClr>
              </a:buClr>
              <a:buFont typeface="Courier New" pitchFamily="49" charset="0"/>
              <a:buChar char="o"/>
            </a:pPr>
            <a:endParaRPr lang="es-ES" dirty="0"/>
          </a:p>
        </p:txBody>
      </p:sp>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6000" dirty="0" smtClean="0">
                <a:solidFill>
                  <a:srgbClr val="0070C0"/>
                </a:solidFill>
              </a:rPr>
              <a:t>Rompe el ciclo de dos cursos</a:t>
            </a:r>
            <a:endParaRPr lang="es-ES" sz="6000" dirty="0">
              <a:solidFill>
                <a:srgbClr val="0070C0"/>
              </a:solidFill>
            </a:endParaRPr>
          </a:p>
        </p:txBody>
      </p:sp>
      <p:sp>
        <p:nvSpPr>
          <p:cNvPr id="3" name="2 Marcador de contenido"/>
          <p:cNvSpPr>
            <a:spLocks noGrp="1"/>
          </p:cNvSpPr>
          <p:nvPr>
            <p:ph idx="1"/>
          </p:nvPr>
        </p:nvSpPr>
        <p:spPr/>
        <p:txBody>
          <a:bodyPr/>
          <a:lstStyle/>
          <a:p>
            <a:r>
              <a:rPr lang="es-ES_tradnl" dirty="0" smtClean="0"/>
              <a:t>Se ignora el desarrollo cognitivo y los procesos de maduración, sobre todo de los más pequeños.</a:t>
            </a:r>
          </a:p>
          <a:p>
            <a:r>
              <a:rPr lang="es-ES_tradnl" dirty="0" smtClean="0"/>
              <a:t>Se dificulta la evaluación continua</a:t>
            </a:r>
            <a:r>
              <a:rPr lang="es-ES_tradnl" i="1" dirty="0" smtClean="0"/>
              <a:t>: de la evaluación continua a la continua evaluación</a:t>
            </a:r>
          </a:p>
          <a:p>
            <a:r>
              <a:rPr lang="es-ES_tradnl" dirty="0" smtClean="0"/>
              <a:t>Desaparece el coordinador de ciclo y la CCP</a:t>
            </a:r>
          </a:p>
          <a:p>
            <a:r>
              <a:rPr lang="es-ES_tradnl" dirty="0" smtClean="0"/>
              <a:t>Los contenidos se secuencian sólo para las reválidas</a:t>
            </a:r>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3525" y="1144588"/>
            <a:ext cx="9750425" cy="1423764"/>
          </a:xfrm>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6000" dirty="0" smtClean="0">
                <a:solidFill>
                  <a:srgbClr val="0070C0"/>
                </a:solidFill>
              </a:rPr>
              <a:t>Las reválidas </a:t>
            </a:r>
            <a:endParaRPr lang="es-ES" sz="6000" dirty="0">
              <a:solidFill>
                <a:srgbClr val="0070C0"/>
              </a:solidFill>
            </a:endParaRPr>
          </a:p>
        </p:txBody>
      </p:sp>
      <p:sp>
        <p:nvSpPr>
          <p:cNvPr id="3" name="2 Marcador de contenido"/>
          <p:cNvSpPr>
            <a:spLocks noGrp="1"/>
          </p:cNvSpPr>
          <p:nvPr>
            <p:ph idx="1"/>
          </p:nvPr>
        </p:nvSpPr>
        <p:spPr>
          <a:xfrm>
            <a:off x="1144216" y="2496344"/>
            <a:ext cx="10513168" cy="5515769"/>
          </a:xfrm>
        </p:spPr>
        <p:txBody>
          <a:bodyPr/>
          <a:lstStyle/>
          <a:p>
            <a:r>
              <a:rPr lang="es-ES_tradnl" dirty="0" smtClean="0"/>
              <a:t>Sólo evaluarán los estándares de aprendizaje</a:t>
            </a:r>
          </a:p>
          <a:p>
            <a:r>
              <a:rPr lang="es-ES_tradnl" dirty="0" smtClean="0"/>
              <a:t>Se anula la capacidad de los profesores para innovar pedagógicamente.</a:t>
            </a:r>
          </a:p>
          <a:p>
            <a:r>
              <a:rPr lang="es-ES_tradnl" dirty="0" smtClean="0"/>
              <a:t>Es evaluación </a:t>
            </a:r>
            <a:r>
              <a:rPr lang="es-ES_tradnl" dirty="0" err="1" smtClean="0"/>
              <a:t>sumativa</a:t>
            </a:r>
            <a:r>
              <a:rPr lang="es-ES_tradnl" dirty="0" smtClean="0"/>
              <a:t>, no continua ni formativa</a:t>
            </a:r>
          </a:p>
          <a:p>
            <a:r>
              <a:rPr lang="es-ES_tradnl" dirty="0" smtClean="0"/>
              <a:t>Se adiestrará al alumnado para superar las pruebas</a:t>
            </a:r>
          </a:p>
          <a:p>
            <a:r>
              <a:rPr lang="es-ES_tradnl" dirty="0" smtClean="0"/>
              <a:t> No contextualiza al alumnado ni sus necesidades</a:t>
            </a:r>
          </a:p>
          <a:p>
            <a:r>
              <a:rPr lang="es-ES_tradnl" dirty="0" smtClean="0"/>
              <a:t>Madrid se reserva realizar más pruebas externas aún</a:t>
            </a:r>
          </a:p>
          <a:p>
            <a:r>
              <a:rPr lang="es-ES_tradnl" dirty="0" smtClean="0"/>
              <a:t>La Consejería no se obliga a ofrecer planes de mejora a los centros con malos resultados</a:t>
            </a:r>
          </a:p>
          <a:p>
            <a:r>
              <a:rPr lang="es-ES_tradnl" dirty="0" smtClean="0"/>
              <a:t>No se lograrán las competencias básicas de la UE</a:t>
            </a:r>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264" y="912168"/>
            <a:ext cx="9750425" cy="1368152"/>
          </a:xfrm>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6000" dirty="0" smtClean="0">
                <a:solidFill>
                  <a:srgbClr val="0070C0"/>
                </a:solidFill>
              </a:rPr>
              <a:t>Atención a la diversidad </a:t>
            </a:r>
            <a:endParaRPr lang="es-ES" sz="6000" dirty="0">
              <a:solidFill>
                <a:srgbClr val="0070C0"/>
              </a:solidFill>
            </a:endParaRPr>
          </a:p>
        </p:txBody>
      </p:sp>
      <p:sp>
        <p:nvSpPr>
          <p:cNvPr id="3" name="2 Marcador de contenido"/>
          <p:cNvSpPr>
            <a:spLocks noGrp="1"/>
          </p:cNvSpPr>
          <p:nvPr>
            <p:ph idx="1"/>
          </p:nvPr>
        </p:nvSpPr>
        <p:spPr>
          <a:xfrm>
            <a:off x="1144216" y="2352328"/>
            <a:ext cx="11657384" cy="5515769"/>
          </a:xfrm>
        </p:spPr>
        <p:txBody>
          <a:bodyPr/>
          <a:lstStyle/>
          <a:p>
            <a:r>
              <a:rPr lang="es-ES_tradnl" sz="3200" dirty="0" smtClean="0"/>
              <a:t>Desaparece el derecho a ser atendido en la diversidad</a:t>
            </a:r>
          </a:p>
          <a:p>
            <a:r>
              <a:rPr lang="es-ES_tradnl" sz="3200" dirty="0" smtClean="0"/>
              <a:t>Ignora a los ACNEES al excluirlos de los estándares</a:t>
            </a:r>
          </a:p>
          <a:p>
            <a:r>
              <a:rPr lang="es-ES_tradnl" sz="3200" dirty="0" smtClean="0"/>
              <a:t>Sólo habrá refuerzos para quien no supere las reválidas</a:t>
            </a:r>
          </a:p>
          <a:p>
            <a:r>
              <a:rPr lang="es-ES_tradnl" sz="3200" dirty="0" smtClean="0"/>
              <a:t>Sólo se reforzarán las matemáticas, pero sin desdobles</a:t>
            </a:r>
          </a:p>
          <a:p>
            <a:r>
              <a:rPr lang="es-ES_tradnl" sz="3200" dirty="0" smtClean="0"/>
              <a:t>“Los rezagados” frente a la homogenización general</a:t>
            </a:r>
          </a:p>
          <a:p>
            <a:r>
              <a:rPr lang="es-ES_tradnl" sz="3200" dirty="0" smtClean="0"/>
              <a:t>La Consejería no se obliga a ofrecer planes de mejora</a:t>
            </a:r>
          </a:p>
          <a:p>
            <a:r>
              <a:rPr lang="es-ES_tradnl" sz="3200" dirty="0" smtClean="0"/>
              <a:t>Los Equipos de Orientación no diagnosticarán a los </a:t>
            </a:r>
          </a:p>
          <a:p>
            <a:pPr>
              <a:buNone/>
            </a:pPr>
            <a:r>
              <a:rPr lang="es-ES_tradnl" sz="3200" dirty="0" smtClean="0"/>
              <a:t>ACNEES, TGD o con déficit de atención</a:t>
            </a:r>
          </a:p>
          <a:p>
            <a:r>
              <a:rPr lang="es-ES_tradnl" sz="3200" dirty="0" smtClean="0"/>
              <a:t>La Consejería se reserva la posibilidad de externalizarlo</a:t>
            </a:r>
          </a:p>
          <a:p>
            <a:r>
              <a:rPr lang="es-ES_tradnl" sz="3200" dirty="0" smtClean="0"/>
              <a:t>No se menciona a los Orientadores, PTSC, educadores</a:t>
            </a:r>
          </a:p>
          <a:p>
            <a:pPr>
              <a:buNone/>
            </a:pPr>
            <a:r>
              <a:rPr lang="es-ES_tradnl" sz="3200" dirty="0" smtClean="0"/>
              <a:t> sociales ni técnicos especialistas</a:t>
            </a:r>
          </a:p>
          <a:p>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6000" dirty="0" smtClean="0">
                <a:solidFill>
                  <a:srgbClr val="0070C0"/>
                </a:solidFill>
              </a:rPr>
              <a:t>Educación integral y equilibrio de materias </a:t>
            </a:r>
            <a:endParaRPr lang="es-ES" sz="6000" dirty="0">
              <a:solidFill>
                <a:srgbClr val="0070C0"/>
              </a:solidFill>
            </a:endParaRPr>
          </a:p>
        </p:txBody>
      </p:sp>
      <p:sp>
        <p:nvSpPr>
          <p:cNvPr id="3" name="2 Marcador de contenido"/>
          <p:cNvSpPr>
            <a:spLocks noGrp="1"/>
          </p:cNvSpPr>
          <p:nvPr>
            <p:ph idx="1"/>
          </p:nvPr>
        </p:nvSpPr>
        <p:spPr>
          <a:xfrm>
            <a:off x="1144216" y="3432448"/>
            <a:ext cx="11657384" cy="5515769"/>
          </a:xfrm>
        </p:spPr>
        <p:txBody>
          <a:bodyPr/>
          <a:lstStyle/>
          <a:p>
            <a:r>
              <a:rPr lang="es-ES_tradnl" sz="3200" dirty="0" smtClean="0"/>
              <a:t>Prioriza lengua y matemáticas y abandona otras materias</a:t>
            </a:r>
          </a:p>
          <a:p>
            <a:r>
              <a:rPr lang="es-ES_tradnl" sz="3200" dirty="0" smtClean="0"/>
              <a:t>Ignora la formación integral y el logro de las competencias</a:t>
            </a:r>
          </a:p>
          <a:p>
            <a:r>
              <a:rPr lang="es-ES_tradnl" sz="3200" dirty="0" smtClean="0"/>
              <a:t>Jerarquiza entre materias troncales, específicas </a:t>
            </a:r>
          </a:p>
          <a:p>
            <a:pPr marL="0" indent="0">
              <a:buNone/>
            </a:pPr>
            <a:r>
              <a:rPr lang="es-ES_tradnl" sz="3200" dirty="0" smtClean="0"/>
              <a:t>Obligatorias  y específicas dependientes de la oferta de los centros</a:t>
            </a:r>
          </a:p>
          <a:p>
            <a:r>
              <a:rPr lang="es-ES_tradnl" sz="3200" dirty="0" smtClean="0"/>
              <a:t>Denigra como “marías” a las materias no instrumentales</a:t>
            </a:r>
          </a:p>
          <a:p>
            <a:pPr>
              <a:buNone/>
            </a:pPr>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5400" dirty="0" smtClean="0">
                <a:solidFill>
                  <a:srgbClr val="0070C0"/>
                </a:solidFill>
              </a:rPr>
              <a:t>Diferencia entre centros públicos y privados concertados</a:t>
            </a:r>
            <a:endParaRPr lang="es-ES" sz="5400" dirty="0">
              <a:solidFill>
                <a:srgbClr val="0070C0"/>
              </a:solidFill>
            </a:endParaRPr>
          </a:p>
        </p:txBody>
      </p:sp>
      <p:sp>
        <p:nvSpPr>
          <p:cNvPr id="3" name="2 Marcador de contenido"/>
          <p:cNvSpPr>
            <a:spLocks noGrp="1"/>
          </p:cNvSpPr>
          <p:nvPr>
            <p:ph idx="1"/>
          </p:nvPr>
        </p:nvSpPr>
        <p:spPr>
          <a:xfrm>
            <a:off x="1144216" y="3432448"/>
            <a:ext cx="11657384" cy="5515769"/>
          </a:xfrm>
        </p:spPr>
        <p:txBody>
          <a:bodyPr/>
          <a:lstStyle/>
          <a:p>
            <a:r>
              <a:rPr lang="es-ES_tradnl" dirty="0" smtClean="0"/>
              <a:t>Ampara diferencias de horario y de oferta de materias según sus instalaciones (piscina) o plantilla (francés)</a:t>
            </a:r>
          </a:p>
          <a:p>
            <a:r>
              <a:rPr lang="es-ES_tradnl" dirty="0" smtClean="0"/>
              <a:t>Las Ciencias Naturales y Sociales se impartirán obligatoriamente en inglés en los bilingües públicos,</a:t>
            </a:r>
          </a:p>
          <a:p>
            <a:pPr>
              <a:buNone/>
            </a:pPr>
            <a:r>
              <a:rPr lang="es-ES_tradnl" dirty="0" smtClean="0"/>
              <a:t> para los concertados será opcional</a:t>
            </a:r>
          </a:p>
          <a:p>
            <a:r>
              <a:rPr lang="es-ES_tradnl" dirty="0" smtClean="0"/>
              <a:t>En los colegios públicos no habrá francés por falta de especialistas (no se convocan oposiciones de maestros</a:t>
            </a:r>
          </a:p>
          <a:p>
            <a:pPr marL="0" indent="0">
              <a:buNone/>
            </a:pPr>
            <a:r>
              <a:rPr lang="es-ES_tradnl" dirty="0" smtClean="0"/>
              <a:t> de francés hace años)</a:t>
            </a:r>
          </a:p>
          <a:p>
            <a:pPr marL="0" indent="0">
              <a:buNone/>
            </a:pPr>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29</a:t>
            </a:fld>
            <a:endParaRPr lang="en-US"/>
          </a:p>
        </p:txBody>
      </p:sp>
      <p:graphicFrame>
        <p:nvGraphicFramePr>
          <p:cNvPr id="5" name="4 Tabla"/>
          <p:cNvGraphicFramePr>
            <a:graphicFrameLocks noGrp="1"/>
          </p:cNvGraphicFramePr>
          <p:nvPr>
            <p:extLst>
              <p:ext uri="{D42A27DB-BD31-4B8C-83A1-F6EECF244321}">
                <p14:modId xmlns="" xmlns:p14="http://schemas.microsoft.com/office/powerpoint/2010/main" val="793032763"/>
              </p:ext>
            </p:extLst>
          </p:nvPr>
        </p:nvGraphicFramePr>
        <p:xfrm>
          <a:off x="2224336" y="2214016"/>
          <a:ext cx="8784976" cy="5754940"/>
        </p:xfrm>
        <a:graphic>
          <a:graphicData uri="http://schemas.openxmlformats.org/drawingml/2006/table">
            <a:tbl>
              <a:tblPr firstRow="1" firstCol="1" bandRow="1">
                <a:tableStyleId>{5C22544A-7EE6-4342-B048-85BDC9FD1C3A}</a:tableStyleId>
              </a:tblPr>
              <a:tblGrid>
                <a:gridCol w="2585530"/>
                <a:gridCol w="939591"/>
                <a:gridCol w="939591"/>
                <a:gridCol w="1029708"/>
                <a:gridCol w="1126448"/>
                <a:gridCol w="1127775"/>
                <a:gridCol w="1036333"/>
              </a:tblGrid>
              <a:tr h="575494">
                <a:tc>
                  <a:txBody>
                    <a:bodyPr/>
                    <a:lstStyle/>
                    <a:p>
                      <a:pPr>
                        <a:lnSpc>
                          <a:spcPct val="115000"/>
                        </a:lnSpc>
                        <a:spcAft>
                          <a:spcPts val="0"/>
                        </a:spcAft>
                      </a:pPr>
                      <a:r>
                        <a:rPr lang="es-ES" sz="2400" dirty="0">
                          <a:effectLst/>
                        </a:rPr>
                        <a:t> </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1º</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2º</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3º</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4º</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5º</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6º</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dirty="0">
                          <a:effectLst/>
                        </a:rPr>
                        <a:t>Lengua</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6</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6</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6</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dirty="0">
                          <a:effectLst/>
                        </a:rPr>
                        <a:t>Matemáticas</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5</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Inglés</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4</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4</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4</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4</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4</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4</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C. Naturales</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C. Sociales</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Ed. Física</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Ed. Artística (Mu+)</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Relig/Valores S.C.</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1,5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a:t>
                      </a:r>
                      <a:endParaRPr lang="es-ES" sz="2400" dirty="0">
                        <a:effectLst/>
                        <a:latin typeface="Calibri"/>
                        <a:ea typeface="Calibri"/>
                        <a:cs typeface="Times New Roman"/>
                      </a:endParaRPr>
                    </a:p>
                  </a:txBody>
                  <a:tcPr marL="68580" marR="68580" marT="0" marB="0"/>
                </a:tc>
              </a:tr>
              <a:tr h="575494">
                <a:tc>
                  <a:txBody>
                    <a:bodyPr/>
                    <a:lstStyle/>
                    <a:p>
                      <a:pPr>
                        <a:lnSpc>
                          <a:spcPct val="115000"/>
                        </a:lnSpc>
                        <a:spcAft>
                          <a:spcPts val="0"/>
                        </a:spcAft>
                      </a:pPr>
                      <a:r>
                        <a:rPr lang="es-ES" sz="2400">
                          <a:effectLst/>
                        </a:rPr>
                        <a:t>Recreo</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2,5</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a:effectLst/>
                        </a:rPr>
                        <a:t>2,5</a:t>
                      </a:r>
                      <a:endParaRPr lang="es-ES"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2,5</a:t>
                      </a:r>
                      <a:endParaRPr lang="es-ES" sz="24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2728392" y="1444577"/>
            <a:ext cx="748883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BILINGÜES         25 HORAS SEMANALES (1/3 EN INGLÉS)    </a:t>
            </a:r>
            <a:endParaRPr kumimoji="0" lang="es-ES" altLang="es-E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10422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4256" y="1416224"/>
            <a:ext cx="9793088" cy="2304256"/>
          </a:xfrm>
        </p:spPr>
        <p:txBody>
          <a:bodyPr/>
          <a:lstStyle/>
          <a:p>
            <a:r>
              <a:rPr lang="es-ES_tradnl" sz="6600" dirty="0" smtClean="0">
                <a:solidFill>
                  <a:srgbClr val="12B616"/>
                </a:solidFill>
              </a:rPr>
              <a:t>Nuestros ONCE </a:t>
            </a:r>
            <a:br>
              <a:rPr lang="es-ES_tradnl" sz="6600" dirty="0" smtClean="0">
                <a:solidFill>
                  <a:srgbClr val="12B616"/>
                </a:solidFill>
              </a:rPr>
            </a:br>
            <a:r>
              <a:rPr lang="es-ES_tradnl" sz="6600" dirty="0" smtClean="0">
                <a:solidFill>
                  <a:srgbClr val="12B616"/>
                </a:solidFill>
              </a:rPr>
              <a:t>contra la LOMCE</a:t>
            </a:r>
            <a:r>
              <a:rPr lang="es-ES_tradnl" dirty="0" smtClean="0">
                <a:solidFill>
                  <a:srgbClr val="12B616"/>
                </a:solidFill>
              </a:rPr>
              <a:t/>
            </a:r>
            <a:br>
              <a:rPr lang="es-ES_tradnl" dirty="0" smtClean="0">
                <a:solidFill>
                  <a:srgbClr val="12B616"/>
                </a:solidFill>
              </a:rPr>
            </a:br>
            <a:r>
              <a:rPr lang="es-ES_tradnl" sz="3600" dirty="0" smtClean="0">
                <a:solidFill>
                  <a:srgbClr val="12B616"/>
                </a:solidFill>
              </a:rPr>
              <a:t>Ley Orgánica de Mejora de la Calidad Educativa</a:t>
            </a:r>
            <a:endParaRPr lang="es-ES" sz="3600" dirty="0">
              <a:solidFill>
                <a:srgbClr val="12B616"/>
              </a:solidFill>
            </a:endParaRPr>
          </a:p>
        </p:txBody>
      </p:sp>
      <p:pic>
        <p:nvPicPr>
          <p:cNvPr id="3" name="2 Imagen" descr="venalaescuelapublica.jpg"/>
          <p:cNvPicPr>
            <a:picLocks noChangeAspect="1"/>
          </p:cNvPicPr>
          <p:nvPr/>
        </p:nvPicPr>
        <p:blipFill>
          <a:blip r:embed="rId2" cstate="print"/>
          <a:stretch>
            <a:fillRect/>
          </a:stretch>
        </p:blipFill>
        <p:spPr>
          <a:xfrm>
            <a:off x="3863634" y="3864496"/>
            <a:ext cx="5052187" cy="4685903"/>
          </a:xfrm>
          <a:prstGeom prst="rect">
            <a:avLst/>
          </a:prstGeom>
        </p:spPr>
      </p:pic>
      <p:sp>
        <p:nvSpPr>
          <p:cNvPr id="4" name="3 Marcador de número de diapositiva"/>
          <p:cNvSpPr>
            <a:spLocks noGrp="1"/>
          </p:cNvSpPr>
          <p:nvPr>
            <p:ph type="sldNum" sz="quarter" idx="12"/>
          </p:nvPr>
        </p:nvSpPr>
        <p:spPr/>
        <p:txBody>
          <a:bodyPr/>
          <a:lstStyle/>
          <a:p>
            <a:pPr>
              <a:defRPr/>
            </a:pPr>
            <a:fld id="{90C01088-FEA0-41FF-8AD9-7C6CE727F87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0240" y="984176"/>
            <a:ext cx="9750425" cy="1682750"/>
          </a:xfrm>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5400" dirty="0" smtClean="0">
                <a:solidFill>
                  <a:srgbClr val="0070C0"/>
                </a:solidFill>
              </a:rPr>
              <a:t>El Horario lectivo</a:t>
            </a:r>
            <a:endParaRPr lang="es-ES" sz="5400" dirty="0">
              <a:solidFill>
                <a:srgbClr val="0070C0"/>
              </a:solidFill>
            </a:endParaRPr>
          </a:p>
        </p:txBody>
      </p:sp>
      <p:sp>
        <p:nvSpPr>
          <p:cNvPr id="3" name="2 Marcador de contenido"/>
          <p:cNvSpPr>
            <a:spLocks noGrp="1"/>
          </p:cNvSpPr>
          <p:nvPr>
            <p:ph idx="1"/>
          </p:nvPr>
        </p:nvSpPr>
        <p:spPr>
          <a:xfrm>
            <a:off x="1144216" y="3432448"/>
            <a:ext cx="10657184" cy="5515769"/>
          </a:xfrm>
        </p:spPr>
        <p:txBody>
          <a:bodyPr/>
          <a:lstStyle/>
          <a:p>
            <a:r>
              <a:rPr lang="es-ES_tradnl" dirty="0" smtClean="0"/>
              <a:t>El cuadro presenta contradicciones con el currículo del Ministerio</a:t>
            </a:r>
          </a:p>
          <a:p>
            <a:r>
              <a:rPr lang="es-ES_tradnl" dirty="0" smtClean="0"/>
              <a:t>No se sabe si es un cuadro mínimo o máximo</a:t>
            </a:r>
          </a:p>
          <a:p>
            <a:r>
              <a:rPr lang="es-ES_tradnl" dirty="0" smtClean="0"/>
              <a:t>Educación artística pierde una hora/hora y media</a:t>
            </a:r>
          </a:p>
          <a:p>
            <a:pPr lvl="1"/>
            <a:r>
              <a:rPr lang="es-ES_tradnl" dirty="0" smtClean="0"/>
              <a:t>No se aclara cómo impartir música y plástica en hora y media semanal</a:t>
            </a:r>
          </a:p>
          <a:p>
            <a:r>
              <a:rPr lang="es-ES_tradnl" dirty="0" smtClean="0"/>
              <a:t>Educación Física pierde una hora</a:t>
            </a:r>
          </a:p>
          <a:p>
            <a:r>
              <a:rPr lang="es-ES_tradnl" dirty="0" smtClean="0"/>
              <a:t>La religión católica mantiene su carga horaria</a:t>
            </a:r>
          </a:p>
          <a:p>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2248" y="912168"/>
            <a:ext cx="9750425" cy="1296144"/>
          </a:xfrm>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5400" dirty="0" smtClean="0">
                <a:solidFill>
                  <a:srgbClr val="0070C0"/>
                </a:solidFill>
              </a:rPr>
              <a:t>Currículo de Algunas Materias</a:t>
            </a:r>
            <a:endParaRPr lang="es-ES" sz="5400" dirty="0">
              <a:solidFill>
                <a:srgbClr val="0070C0"/>
              </a:solidFill>
            </a:endParaRPr>
          </a:p>
        </p:txBody>
      </p:sp>
      <p:sp>
        <p:nvSpPr>
          <p:cNvPr id="3" name="2 Marcador de contenido"/>
          <p:cNvSpPr>
            <a:spLocks noGrp="1"/>
          </p:cNvSpPr>
          <p:nvPr>
            <p:ph idx="1"/>
          </p:nvPr>
        </p:nvSpPr>
        <p:spPr>
          <a:xfrm>
            <a:off x="1072208" y="2597199"/>
            <a:ext cx="10441160" cy="6091833"/>
          </a:xfrm>
        </p:spPr>
        <p:txBody>
          <a:bodyPr/>
          <a:lstStyle/>
          <a:p>
            <a:r>
              <a:rPr lang="es-ES_tradnl" dirty="0" smtClean="0"/>
              <a:t>En </a:t>
            </a:r>
            <a:r>
              <a:rPr lang="es-ES_tradnl" dirty="0" smtClean="0">
                <a:solidFill>
                  <a:srgbClr val="0070C0"/>
                </a:solidFill>
              </a:rPr>
              <a:t>Lengua</a:t>
            </a:r>
            <a:r>
              <a:rPr lang="es-ES_tradnl" dirty="0" smtClean="0"/>
              <a:t> introduce la morfología y la sintaxis desde 2º cuando el alumnado no tiene madurez. El Ministerio no lo contempla  en la reválida de 6º, ya que evaluará la comprensión  y la expresión lingüística.</a:t>
            </a:r>
          </a:p>
          <a:p>
            <a:r>
              <a:rPr lang="es-ES_tradnl" dirty="0" smtClean="0"/>
              <a:t>En </a:t>
            </a:r>
            <a:r>
              <a:rPr lang="es-ES_tradnl" dirty="0" smtClean="0">
                <a:solidFill>
                  <a:schemeClr val="bg2">
                    <a:lumMod val="50000"/>
                  </a:schemeClr>
                </a:solidFill>
              </a:rPr>
              <a:t>Matemáticas</a:t>
            </a:r>
            <a:r>
              <a:rPr lang="es-ES_tradnl" dirty="0" smtClean="0"/>
              <a:t> contiene lagunas y saltos, y separa aprendizaje de operaciones de problemas prácticos.</a:t>
            </a:r>
          </a:p>
          <a:p>
            <a:r>
              <a:rPr lang="es-ES_tradnl" dirty="0" smtClean="0"/>
              <a:t>En </a:t>
            </a:r>
            <a:r>
              <a:rPr lang="es-ES_tradnl" dirty="0" smtClean="0">
                <a:solidFill>
                  <a:schemeClr val="bg2">
                    <a:lumMod val="50000"/>
                  </a:schemeClr>
                </a:solidFill>
              </a:rPr>
              <a:t>Geografía</a:t>
            </a:r>
            <a:r>
              <a:rPr lang="es-ES_tradnl" dirty="0" smtClean="0"/>
              <a:t> e </a:t>
            </a:r>
            <a:r>
              <a:rPr lang="es-ES_tradnl" dirty="0" smtClean="0">
                <a:solidFill>
                  <a:srgbClr val="0070C0"/>
                </a:solidFill>
              </a:rPr>
              <a:t>Historia</a:t>
            </a:r>
            <a:r>
              <a:rPr lang="es-ES_tradnl" dirty="0" smtClean="0"/>
              <a:t> se vuelve a la pura memorización de ríos o capitales, gestas y héroes de una interpretación españolista, conservadora y excluyente de la historia de España.</a:t>
            </a:r>
          </a:p>
          <a:p>
            <a:pPr>
              <a:buNone/>
            </a:pPr>
            <a:endParaRPr lang="es-ES_tradnl" dirty="0" smtClean="0"/>
          </a:p>
          <a:p>
            <a:endParaRPr lang="es-ES_tradnl" dirty="0" smtClean="0"/>
          </a:p>
          <a:p>
            <a:endParaRPr lang="es-ES_tradnl" dirty="0" smtClean="0"/>
          </a:p>
          <a:p>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2248" y="912168"/>
            <a:ext cx="9750425" cy="1080120"/>
          </a:xfrm>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5400" dirty="0" smtClean="0">
                <a:solidFill>
                  <a:srgbClr val="0070C0"/>
                </a:solidFill>
              </a:rPr>
              <a:t>Currículo de Algunas Materias</a:t>
            </a:r>
            <a:endParaRPr lang="es-ES" sz="5400" dirty="0">
              <a:solidFill>
                <a:srgbClr val="0070C0"/>
              </a:solidFill>
            </a:endParaRPr>
          </a:p>
        </p:txBody>
      </p:sp>
      <p:sp>
        <p:nvSpPr>
          <p:cNvPr id="3" name="2 Marcador de contenido"/>
          <p:cNvSpPr>
            <a:spLocks noGrp="1"/>
          </p:cNvSpPr>
          <p:nvPr>
            <p:ph idx="1"/>
          </p:nvPr>
        </p:nvSpPr>
        <p:spPr>
          <a:xfrm>
            <a:off x="1072208" y="2136304"/>
            <a:ext cx="10729192" cy="6696744"/>
          </a:xfrm>
        </p:spPr>
        <p:txBody>
          <a:bodyPr>
            <a:normAutofit lnSpcReduction="10000"/>
          </a:bodyPr>
          <a:lstStyle/>
          <a:p>
            <a:r>
              <a:rPr lang="es-ES_tradnl" dirty="0" smtClean="0"/>
              <a:t>Desaparece la competencia Cultural y Artística de la UE</a:t>
            </a:r>
          </a:p>
          <a:p>
            <a:r>
              <a:rPr lang="es-ES_tradnl" dirty="0" smtClean="0"/>
              <a:t>Educación artística queda marginada:</a:t>
            </a:r>
          </a:p>
          <a:p>
            <a:pPr lvl="1"/>
            <a:r>
              <a:rPr lang="es-ES_tradnl" dirty="0" smtClean="0"/>
              <a:t>La </a:t>
            </a:r>
            <a:r>
              <a:rPr lang="es-ES_tradnl" dirty="0" smtClean="0">
                <a:solidFill>
                  <a:srgbClr val="0070C0"/>
                </a:solidFill>
              </a:rPr>
              <a:t>Música</a:t>
            </a:r>
            <a:r>
              <a:rPr lang="es-ES_tradnl" dirty="0" smtClean="0"/>
              <a:t> desaparece como obligatoria. Se opone la OCDE, la UE, la UNESCO. Es fundamental para el desarrollo integral del ser humano. Sólo las familias que puedan, pagarán enseñanzas complementarias. Se reduce a sugerir organizar grupos corales, pero sin horario lectivo suficiente. </a:t>
            </a:r>
          </a:p>
          <a:p>
            <a:pPr lvl="1"/>
            <a:r>
              <a:rPr lang="es-ES_tradnl" dirty="0" smtClean="0"/>
              <a:t>La </a:t>
            </a:r>
            <a:r>
              <a:rPr lang="es-ES_tradnl" dirty="0" smtClean="0">
                <a:solidFill>
                  <a:srgbClr val="0070C0"/>
                </a:solidFill>
              </a:rPr>
              <a:t>Plástica</a:t>
            </a:r>
            <a:r>
              <a:rPr lang="es-ES_tradnl" dirty="0" smtClean="0"/>
              <a:t> carece de horario propio, pero se plantea un dibujo geométrico útil para matemáticas. Nada de creatividad.</a:t>
            </a:r>
          </a:p>
          <a:p>
            <a:r>
              <a:rPr lang="es-ES_tradnl" dirty="0" smtClean="0"/>
              <a:t>La </a:t>
            </a:r>
            <a:r>
              <a:rPr lang="es-ES_tradnl" dirty="0" smtClean="0">
                <a:solidFill>
                  <a:srgbClr val="0070C0"/>
                </a:solidFill>
              </a:rPr>
              <a:t>Educación Física </a:t>
            </a:r>
            <a:r>
              <a:rPr lang="es-ES_tradnl" dirty="0" smtClean="0"/>
              <a:t>se reduce a casi la mitad</a:t>
            </a:r>
          </a:p>
          <a:p>
            <a:pPr lvl="1"/>
            <a:r>
              <a:rPr lang="es-ES_tradnl" dirty="0"/>
              <a:t> </a:t>
            </a:r>
            <a:r>
              <a:rPr lang="es-ES_tradnl" dirty="0" smtClean="0"/>
              <a:t>Sugieren que se  usen los recreos!!!</a:t>
            </a:r>
          </a:p>
          <a:p>
            <a:pPr>
              <a:buNone/>
            </a:pPr>
            <a:endParaRPr lang="es-ES_tradnl" dirty="0" smtClean="0"/>
          </a:p>
          <a:p>
            <a:endParaRPr lang="es-ES_tradnl" dirty="0" smtClean="0"/>
          </a:p>
          <a:p>
            <a:endParaRPr lang="es-ES_tradnl" dirty="0" smtClean="0"/>
          </a:p>
          <a:p>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2248" y="912168"/>
            <a:ext cx="9750425" cy="1224136"/>
          </a:xfrm>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5400" dirty="0" smtClean="0">
                <a:solidFill>
                  <a:srgbClr val="0070C0"/>
                </a:solidFill>
              </a:rPr>
              <a:t>Currículo de Algunas Materias</a:t>
            </a:r>
            <a:endParaRPr lang="es-ES" sz="5400" dirty="0">
              <a:solidFill>
                <a:srgbClr val="0070C0"/>
              </a:solidFill>
            </a:endParaRPr>
          </a:p>
        </p:txBody>
      </p:sp>
      <p:sp>
        <p:nvSpPr>
          <p:cNvPr id="3" name="2 Marcador de contenido"/>
          <p:cNvSpPr>
            <a:spLocks noGrp="1"/>
          </p:cNvSpPr>
          <p:nvPr>
            <p:ph idx="1"/>
          </p:nvPr>
        </p:nvSpPr>
        <p:spPr>
          <a:xfrm>
            <a:off x="1072208" y="2136304"/>
            <a:ext cx="10729192" cy="6408712"/>
          </a:xfrm>
        </p:spPr>
        <p:txBody>
          <a:bodyPr/>
          <a:lstStyle/>
          <a:p>
            <a:r>
              <a:rPr lang="es-ES_tradnl" dirty="0" smtClean="0"/>
              <a:t>La </a:t>
            </a:r>
            <a:r>
              <a:rPr lang="es-ES_tradnl" dirty="0" smtClean="0">
                <a:solidFill>
                  <a:schemeClr val="bg2">
                    <a:lumMod val="50000"/>
                  </a:schemeClr>
                </a:solidFill>
              </a:rPr>
              <a:t>religión católica </a:t>
            </a:r>
            <a:r>
              <a:rPr lang="es-ES_tradnl" dirty="0" smtClean="0"/>
              <a:t>permanece, las demás no aparecen</a:t>
            </a:r>
          </a:p>
          <a:p>
            <a:r>
              <a:rPr lang="es-ES_tradnl" dirty="0" smtClean="0"/>
              <a:t>Los creyentes no recibirán “</a:t>
            </a:r>
            <a:r>
              <a:rPr lang="es-ES_tradnl" dirty="0" smtClean="0">
                <a:solidFill>
                  <a:schemeClr val="bg2">
                    <a:lumMod val="50000"/>
                  </a:schemeClr>
                </a:solidFill>
              </a:rPr>
              <a:t>Valores Sociales y Cívicos</a:t>
            </a:r>
            <a:r>
              <a:rPr lang="es-ES_tradnl" dirty="0" smtClean="0"/>
              <a:t>”</a:t>
            </a:r>
          </a:p>
          <a:p>
            <a:r>
              <a:rPr lang="es-ES_tradnl" dirty="0" smtClean="0"/>
              <a:t>La religión aparece en dos bloques de materias, la música es una opción dentro de un bloque</a:t>
            </a:r>
          </a:p>
          <a:p>
            <a:r>
              <a:rPr lang="es-ES_tradnl" dirty="0" smtClean="0"/>
              <a:t>Los valores cívicos se restringen a la Constitución</a:t>
            </a:r>
          </a:p>
          <a:p>
            <a:r>
              <a:rPr lang="es-ES_tradnl" dirty="0" smtClean="0"/>
              <a:t>Aparece el “</a:t>
            </a:r>
            <a:r>
              <a:rPr lang="es-ES_tradnl" dirty="0" smtClean="0">
                <a:solidFill>
                  <a:schemeClr val="bg2">
                    <a:lumMod val="50000"/>
                  </a:schemeClr>
                </a:solidFill>
              </a:rPr>
              <a:t>espíritu emprendedor</a:t>
            </a:r>
            <a:r>
              <a:rPr lang="es-ES_tradnl" dirty="0" smtClean="0"/>
              <a:t>” en menores de doce años, pero no se menciona jamás la solidaridad</a:t>
            </a:r>
          </a:p>
          <a:p>
            <a:r>
              <a:rPr lang="es-ES_tradnl" dirty="0" smtClean="0"/>
              <a:t>Se declara querer eliminar los prejuicios y estereotipos sexistas, pero no se menciona la </a:t>
            </a:r>
            <a:r>
              <a:rPr lang="es-ES_tradnl" dirty="0" smtClean="0">
                <a:solidFill>
                  <a:schemeClr val="bg2">
                    <a:lumMod val="50000"/>
                  </a:schemeClr>
                </a:solidFill>
              </a:rPr>
              <a:t>coeducación, ni la igualdad de los sexos, ni la prevención de la violencia de género</a:t>
            </a:r>
          </a:p>
          <a:p>
            <a:pPr>
              <a:buNone/>
            </a:pPr>
            <a:endParaRPr lang="es-ES_tradnl" dirty="0" smtClean="0"/>
          </a:p>
          <a:p>
            <a:endParaRPr lang="es-ES_tradnl" dirty="0" smtClean="0"/>
          </a:p>
          <a:p>
            <a:endParaRPr lang="es-ES_tradnl" dirty="0" smtClean="0"/>
          </a:p>
          <a:p>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952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es-ES_tradnl" sz="5400" dirty="0" smtClean="0">
                <a:solidFill>
                  <a:srgbClr val="0070C0"/>
                </a:solidFill>
              </a:rPr>
              <a:t>Cómo nos afecta</a:t>
            </a:r>
            <a:endParaRPr lang="es-ES" sz="5400" dirty="0">
              <a:solidFill>
                <a:srgbClr val="0070C0"/>
              </a:solidFill>
            </a:endParaRPr>
          </a:p>
        </p:txBody>
      </p:sp>
      <p:sp>
        <p:nvSpPr>
          <p:cNvPr id="3" name="2 Marcador de contenido"/>
          <p:cNvSpPr>
            <a:spLocks noGrp="1"/>
          </p:cNvSpPr>
          <p:nvPr>
            <p:ph idx="1"/>
          </p:nvPr>
        </p:nvSpPr>
        <p:spPr>
          <a:xfrm>
            <a:off x="1144216" y="3432448"/>
            <a:ext cx="11657384" cy="5515769"/>
          </a:xfrm>
        </p:spPr>
        <p:txBody>
          <a:bodyPr/>
          <a:lstStyle/>
          <a:p>
            <a:r>
              <a:rPr lang="es-ES_tradnl" dirty="0" smtClean="0"/>
              <a:t>Al </a:t>
            </a:r>
            <a:r>
              <a:rPr lang="es-ES_tradnl" dirty="0" smtClean="0">
                <a:solidFill>
                  <a:schemeClr val="bg2">
                    <a:lumMod val="50000"/>
                  </a:schemeClr>
                </a:solidFill>
              </a:rPr>
              <a:t>profesorado</a:t>
            </a:r>
            <a:r>
              <a:rPr lang="es-ES_tradnl" dirty="0" smtClean="0"/>
              <a:t> le impide toda autonomía pedagógica</a:t>
            </a:r>
          </a:p>
          <a:p>
            <a:r>
              <a:rPr lang="es-ES_tradnl" dirty="0" smtClean="0"/>
              <a:t>A las </a:t>
            </a:r>
            <a:r>
              <a:rPr lang="es-ES_tradnl" dirty="0" smtClean="0">
                <a:solidFill>
                  <a:schemeClr val="bg2">
                    <a:lumMod val="50000"/>
                  </a:schemeClr>
                </a:solidFill>
              </a:rPr>
              <a:t>familias</a:t>
            </a:r>
            <a:r>
              <a:rPr lang="es-ES_tradnl" dirty="0" smtClean="0"/>
              <a:t> les impide su participación efectiva</a:t>
            </a:r>
          </a:p>
          <a:p>
            <a:r>
              <a:rPr lang="es-ES_tradnl" dirty="0" smtClean="0"/>
              <a:t>El </a:t>
            </a:r>
            <a:r>
              <a:rPr lang="es-ES_tradnl" dirty="0" smtClean="0">
                <a:solidFill>
                  <a:schemeClr val="bg2">
                    <a:lumMod val="50000"/>
                  </a:schemeClr>
                </a:solidFill>
              </a:rPr>
              <a:t>alumnado</a:t>
            </a:r>
            <a:r>
              <a:rPr lang="es-ES_tradnl" dirty="0" smtClean="0"/>
              <a:t> es el gran damnificado: no se tiene en</a:t>
            </a:r>
          </a:p>
          <a:p>
            <a:pPr>
              <a:buNone/>
            </a:pPr>
            <a:r>
              <a:rPr lang="es-ES_tradnl" dirty="0" smtClean="0"/>
              <a:t> cuenta ni su edad, ni su momento evolutivo, ni su estilo </a:t>
            </a:r>
          </a:p>
          <a:p>
            <a:pPr>
              <a:buNone/>
            </a:pPr>
            <a:r>
              <a:rPr lang="es-ES_tradnl" dirty="0" smtClean="0"/>
              <a:t>de aprendizaje, ni su contexto personal o social, ni sus necesidades.</a:t>
            </a:r>
          </a:p>
          <a:p>
            <a:r>
              <a:rPr lang="es-ES_tradnl" dirty="0" smtClean="0">
                <a:solidFill>
                  <a:schemeClr val="bg2">
                    <a:lumMod val="50000"/>
                  </a:schemeClr>
                </a:solidFill>
              </a:rPr>
              <a:t>España</a:t>
            </a:r>
            <a:r>
              <a:rPr lang="es-ES_tradnl" dirty="0" smtClean="0"/>
              <a:t> dará un gran paso atrás.</a:t>
            </a:r>
          </a:p>
          <a:p>
            <a:pPr>
              <a:buNone/>
            </a:pPr>
            <a:endParaRPr lang="es-ES_tradnl" dirty="0" smtClean="0"/>
          </a:p>
          <a:p>
            <a:endParaRPr lang="es-ES_tradnl" dirty="0" smtClean="0"/>
          </a:p>
          <a:p>
            <a:endParaRPr lang="es-ES" dirty="0"/>
          </a:p>
        </p:txBody>
      </p:sp>
      <p:sp>
        <p:nvSpPr>
          <p:cNvPr id="4" name="3 Marcador de número de diapositiva"/>
          <p:cNvSpPr>
            <a:spLocks noGrp="1"/>
          </p:cNvSpPr>
          <p:nvPr>
            <p:ph type="sldNum" sz="quarter" idx="12"/>
          </p:nvPr>
        </p:nvSpPr>
        <p:spPr/>
        <p:txBody>
          <a:bodyPr/>
          <a:lstStyle/>
          <a:p>
            <a:pPr>
              <a:defRPr/>
            </a:pPr>
            <a:fld id="{BA0DABF2-A802-47EB-9281-0C33C01BA77C}"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rc_mi" descr="http://1.bp.blogspot.com/-EK3r_dwXwTg/T1dMGRgZLoI/AAAAAAAAAAs/CkP7-tEa17g/s1600/frato2.jpg">
            <a:hlinkClick r:id="rId2"/>
          </p:cNvPr>
          <p:cNvPicPr>
            <a:picLocks noChangeAspect="1" noChangeArrowheads="1"/>
          </p:cNvPicPr>
          <p:nvPr/>
        </p:nvPicPr>
        <p:blipFill>
          <a:blip r:embed="rId3" cstate="print"/>
          <a:srcRect/>
          <a:stretch>
            <a:fillRect/>
          </a:stretch>
        </p:blipFill>
        <p:spPr bwMode="auto">
          <a:xfrm>
            <a:off x="1936750" y="984250"/>
            <a:ext cx="9001125" cy="7345363"/>
          </a:xfrm>
          <a:prstGeom prst="rect">
            <a:avLst/>
          </a:prstGeom>
          <a:noFill/>
          <a:ln w="9525">
            <a:noFill/>
            <a:miter lim="800000"/>
            <a:headEnd/>
            <a:tailEnd/>
          </a:ln>
        </p:spPr>
      </p:pic>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talo calvino.jpg"/>
          <p:cNvPicPr>
            <a:picLocks noChangeAspect="1"/>
          </p:cNvPicPr>
          <p:nvPr/>
        </p:nvPicPr>
        <p:blipFill>
          <a:blip r:embed="rId2" cstate="print"/>
          <a:stretch>
            <a:fillRect/>
          </a:stretch>
        </p:blipFill>
        <p:spPr>
          <a:xfrm>
            <a:off x="2512368" y="840160"/>
            <a:ext cx="7920880" cy="7776864"/>
          </a:xfrm>
          <a:prstGeom prst="rect">
            <a:avLst/>
          </a:prstGeom>
        </p:spPr>
      </p:pic>
      <p:sp>
        <p:nvSpPr>
          <p:cNvPr id="3" name="2 Marcador de número de diapositiva"/>
          <p:cNvSpPr>
            <a:spLocks noGrp="1"/>
          </p:cNvSpPr>
          <p:nvPr>
            <p:ph type="sldNum" sz="quarter" idx="12"/>
          </p:nvPr>
        </p:nvSpPr>
        <p:spPr/>
        <p:txBody>
          <a:bodyPr/>
          <a:lstStyle/>
          <a:p>
            <a:pPr>
              <a:defRPr/>
            </a:pPr>
            <a:fld id="{E559EB5A-268C-4930-B9AB-2A80C3CC1DEF}"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8000" dirty="0" smtClean="0"/>
              <a:t>¿Y si nos resistimos?</a:t>
            </a:r>
            <a:endParaRPr lang="es-ES" sz="8000" dirty="0"/>
          </a:p>
        </p:txBody>
      </p:sp>
      <p:pic>
        <p:nvPicPr>
          <p:cNvPr id="3" name="2 Imagen" descr="lomce no.jpg"/>
          <p:cNvPicPr>
            <a:picLocks noChangeAspect="1"/>
          </p:cNvPicPr>
          <p:nvPr/>
        </p:nvPicPr>
        <p:blipFill>
          <a:blip r:embed="rId2" cstate="print"/>
          <a:stretch>
            <a:fillRect/>
          </a:stretch>
        </p:blipFill>
        <p:spPr>
          <a:xfrm>
            <a:off x="4096544" y="4152528"/>
            <a:ext cx="7153093" cy="4035698"/>
          </a:xfrm>
          <a:prstGeom prst="rect">
            <a:avLst/>
          </a:prstGeom>
        </p:spPr>
      </p:pic>
      <p:sp>
        <p:nvSpPr>
          <p:cNvPr id="4" name="3 Marcador de número de diapositiva"/>
          <p:cNvSpPr>
            <a:spLocks noGrp="1"/>
          </p:cNvSpPr>
          <p:nvPr>
            <p:ph type="sldNum" sz="quarter" idx="12"/>
          </p:nvPr>
        </p:nvSpPr>
        <p:spPr/>
        <p:txBody>
          <a:bodyPr/>
          <a:lstStyle/>
          <a:p>
            <a:pPr>
              <a:defRPr/>
            </a:pPr>
            <a:fld id="{90C01088-FEA0-41FF-8AD9-7C6CE727F874}"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264" y="912168"/>
            <a:ext cx="9750425" cy="1682750"/>
          </a:xfrm>
        </p:spPr>
        <p:txBody>
          <a:bodyPr/>
          <a:lstStyle/>
          <a:p>
            <a:r>
              <a:rPr lang="es-ES_tradnl" dirty="0" smtClean="0">
                <a:solidFill>
                  <a:srgbClr val="12B616"/>
                </a:solidFill>
              </a:rPr>
              <a:t>DOS PROPUESTAS</a:t>
            </a:r>
            <a:endParaRPr lang="es-ES" dirty="0">
              <a:solidFill>
                <a:srgbClr val="12B616"/>
              </a:solidFill>
            </a:endParaRPr>
          </a:p>
        </p:txBody>
      </p:sp>
      <p:graphicFrame>
        <p:nvGraphicFramePr>
          <p:cNvPr id="3" name="2 Diagrama"/>
          <p:cNvGraphicFramePr/>
          <p:nvPr/>
        </p:nvGraphicFramePr>
        <p:xfrm>
          <a:off x="2152328" y="2712368"/>
          <a:ext cx="85344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90C01088-FEA0-41FF-8AD9-7C6CE727F874}"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12B616"/>
                </a:solidFill>
              </a:rPr>
              <a:t>Banco de libros</a:t>
            </a:r>
            <a:endParaRPr lang="es-ES" dirty="0">
              <a:solidFill>
                <a:srgbClr val="12B616"/>
              </a:solidFill>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244675484"/>
              </p:ext>
            </p:extLst>
          </p:nvPr>
        </p:nvGraphicFramePr>
        <p:xfrm>
          <a:off x="2047875" y="2967038"/>
          <a:ext cx="8675688"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Título"/>
          <p:cNvSpPr>
            <a:spLocks noGrp="1"/>
          </p:cNvSpPr>
          <p:nvPr>
            <p:ph type="title"/>
          </p:nvPr>
        </p:nvSpPr>
        <p:spPr>
          <a:xfrm>
            <a:off x="1216025" y="1144588"/>
            <a:ext cx="10298113" cy="847725"/>
          </a:xfrm>
        </p:spPr>
        <p:txBody>
          <a:bodyPr/>
          <a:lstStyle/>
          <a:p>
            <a:r>
              <a:rPr lang="es-ES" sz="5200" b="1" u="sng" dirty="0" smtClean="0">
                <a:solidFill>
                  <a:srgbClr val="12B616"/>
                </a:solidFill>
              </a:rPr>
              <a:t>1. DERECHO A LA EDUCACIÓN </a:t>
            </a:r>
            <a:endParaRPr lang="en-US" sz="5200" u="sng" dirty="0" smtClean="0">
              <a:solidFill>
                <a:srgbClr val="12B616"/>
              </a:solidFill>
            </a:endParaRPr>
          </a:p>
        </p:txBody>
      </p:sp>
      <p:sp>
        <p:nvSpPr>
          <p:cNvPr id="5" name="4 Marcador de contenido"/>
          <p:cNvSpPr>
            <a:spLocks noGrp="1"/>
          </p:cNvSpPr>
          <p:nvPr>
            <p:ph idx="1"/>
          </p:nvPr>
        </p:nvSpPr>
        <p:spPr>
          <a:xfrm>
            <a:off x="1360488" y="2136775"/>
            <a:ext cx="10153650" cy="5875338"/>
          </a:xfrm>
        </p:spPr>
        <p:txBody>
          <a:bodyPr rtlCol="0">
            <a:normAutofit/>
          </a:bodyPr>
          <a:lstStyle/>
          <a:p>
            <a:pPr marL="0" indent="0" algn="ctr" defTabSz="1280160" fontAlgn="auto">
              <a:spcAft>
                <a:spcPts val="0"/>
              </a:spcAft>
              <a:buFont typeface="Brush Script MT" pitchFamily="66" charset="0"/>
              <a:buNone/>
              <a:defRPr/>
            </a:pPr>
            <a:r>
              <a:rPr lang="es-ES" sz="3800" b="1" dirty="0"/>
              <a:t>La educación no es considerada un derecho que garantice la </a:t>
            </a:r>
            <a:r>
              <a:rPr lang="es-ES" sz="3800" b="1" dirty="0" smtClean="0"/>
              <a:t>igualdad </a:t>
            </a:r>
            <a:r>
              <a:rPr lang="es-ES" sz="3800" b="1" dirty="0"/>
              <a:t>de </a:t>
            </a:r>
            <a:r>
              <a:rPr lang="es-ES" sz="3800" b="1" dirty="0" smtClean="0"/>
              <a:t>oportunidades</a:t>
            </a:r>
          </a:p>
          <a:p>
            <a:pPr marL="0" indent="0" algn="ctr" defTabSz="1280160" fontAlgn="auto">
              <a:spcAft>
                <a:spcPts val="0"/>
              </a:spcAft>
              <a:buFont typeface="Brush Script MT" pitchFamily="66" charset="0"/>
              <a:buNone/>
              <a:defRPr/>
            </a:pPr>
            <a:endParaRPr lang="es-ES" sz="3800" b="1" dirty="0" smtClean="0"/>
          </a:p>
          <a:p>
            <a:pPr marL="384048" indent="-384048" algn="just" defTabSz="1280160" fontAlgn="auto">
              <a:spcAft>
                <a:spcPts val="0"/>
              </a:spcAft>
              <a:buClr>
                <a:srgbClr val="12B616"/>
              </a:buClr>
              <a:buSzPct val="130000"/>
              <a:buFont typeface="Wingdings" pitchFamily="2" charset="2"/>
              <a:buChar char="§"/>
              <a:defRPr/>
            </a:pPr>
            <a:r>
              <a:rPr lang="es-ES" sz="2800" dirty="0" smtClean="0"/>
              <a:t>Para la LOMCE la educación es </a:t>
            </a:r>
            <a:r>
              <a:rPr lang="es-ES" sz="2800" i="1" dirty="0" smtClean="0">
                <a:solidFill>
                  <a:srgbClr val="FF0000"/>
                </a:solidFill>
              </a:rPr>
              <a:t>un bien</a:t>
            </a:r>
            <a:r>
              <a:rPr lang="es-ES" sz="2800" dirty="0" smtClean="0">
                <a:solidFill>
                  <a:srgbClr val="FF0000"/>
                </a:solidFill>
              </a:rPr>
              <a:t> </a:t>
            </a:r>
            <a:r>
              <a:rPr lang="es-ES" sz="2800" dirty="0" smtClean="0"/>
              <a:t>que deberá estar al servicio del sistema productivo, preconizando los valores de </a:t>
            </a:r>
            <a:r>
              <a:rPr lang="es-ES" sz="2800" dirty="0" smtClean="0">
                <a:solidFill>
                  <a:srgbClr val="FF0000"/>
                </a:solidFill>
              </a:rPr>
              <a:t>competitividad y </a:t>
            </a:r>
            <a:r>
              <a:rPr lang="es-ES" sz="2800" dirty="0" err="1" smtClean="0">
                <a:solidFill>
                  <a:srgbClr val="FF0000"/>
                </a:solidFill>
              </a:rPr>
              <a:t>empleabilidad</a:t>
            </a:r>
            <a:r>
              <a:rPr lang="es-ES" sz="2800" dirty="0" smtClean="0"/>
              <a:t>, sin mencionar en momento alguno la </a:t>
            </a:r>
            <a:r>
              <a:rPr lang="es-ES" sz="2800" dirty="0" smtClean="0">
                <a:solidFill>
                  <a:srgbClr val="FF0000"/>
                </a:solidFill>
              </a:rPr>
              <a:t>equidad</a:t>
            </a:r>
            <a:r>
              <a:rPr lang="es-ES" sz="2800" dirty="0" smtClean="0"/>
              <a:t>.</a:t>
            </a:r>
          </a:p>
          <a:p>
            <a:pPr marL="384048" indent="-384048" algn="just" defTabSz="1280160" fontAlgn="auto">
              <a:spcAft>
                <a:spcPts val="0"/>
              </a:spcAft>
              <a:buClr>
                <a:srgbClr val="12B616"/>
              </a:buClr>
              <a:buSzPct val="130000"/>
              <a:buFont typeface="Wingdings" pitchFamily="2" charset="2"/>
              <a:buChar char="§"/>
              <a:defRPr/>
            </a:pPr>
            <a:endParaRPr lang="en-US" sz="2800" dirty="0"/>
          </a:p>
          <a:p>
            <a:pPr marL="384048" indent="-384048" algn="just" defTabSz="1280160" fontAlgn="auto">
              <a:spcAft>
                <a:spcPts val="0"/>
              </a:spcAft>
              <a:buClr>
                <a:srgbClr val="12B616"/>
              </a:buClr>
              <a:buSzPct val="130000"/>
              <a:buFont typeface="Wingdings" pitchFamily="2" charset="2"/>
              <a:buChar char="§"/>
              <a:defRPr/>
            </a:pPr>
            <a:r>
              <a:rPr lang="es-ES" sz="2800" dirty="0"/>
              <a:t>Si </a:t>
            </a:r>
            <a:r>
              <a:rPr lang="es-ES" sz="2800" dirty="0" smtClean="0"/>
              <a:t>consideramos </a:t>
            </a:r>
            <a:r>
              <a:rPr lang="es-ES" sz="2800" dirty="0"/>
              <a:t>la educación </a:t>
            </a:r>
            <a:r>
              <a:rPr lang="es-ES" sz="2800" dirty="0">
                <a:solidFill>
                  <a:srgbClr val="FF0000"/>
                </a:solidFill>
              </a:rPr>
              <a:t>un derecho</a:t>
            </a:r>
            <a:r>
              <a:rPr lang="es-ES" sz="2800" dirty="0"/>
              <a:t>, el Estado tiene la </a:t>
            </a:r>
            <a:r>
              <a:rPr lang="es-ES" sz="2800" dirty="0">
                <a:solidFill>
                  <a:srgbClr val="FF0000"/>
                </a:solidFill>
              </a:rPr>
              <a:t>obligación</a:t>
            </a:r>
            <a:r>
              <a:rPr lang="es-ES" sz="2800" dirty="0"/>
              <a:t> de garantizarlo, si lo consideramos un bien o un servicio, es una mercancía al alcance de quien pueda pagarlo. </a:t>
            </a:r>
            <a:endParaRPr lang="en-US" sz="28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12B616"/>
                </a:solidFill>
              </a:rPr>
              <a:t>Carta de Compromiso Democrático</a:t>
            </a:r>
            <a:endParaRPr lang="es-ES" dirty="0">
              <a:solidFill>
                <a:srgbClr val="12B616"/>
              </a:solidFill>
            </a:endParaRPr>
          </a:p>
        </p:txBody>
      </p:sp>
      <p:graphicFrame>
        <p:nvGraphicFramePr>
          <p:cNvPr id="6" name="5 Marcador de contenido"/>
          <p:cNvGraphicFramePr>
            <a:graphicFrameLocks noGrp="1"/>
          </p:cNvGraphicFramePr>
          <p:nvPr>
            <p:ph idx="1"/>
            <p:extLst>
              <p:ext uri="{D42A27DB-BD31-4B8C-83A1-F6EECF244321}">
                <p14:modId xmlns="" xmlns:p14="http://schemas.microsoft.com/office/powerpoint/2010/main" val="3674732766"/>
              </p:ext>
            </p:extLst>
          </p:nvPr>
        </p:nvGraphicFramePr>
        <p:xfrm>
          <a:off x="1072208" y="2967038"/>
          <a:ext cx="10513167" cy="572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12B616"/>
                </a:solidFill>
              </a:rPr>
              <a:t>Carta de Compromiso Democrático</a:t>
            </a:r>
            <a:endParaRPr lang="es-ES" dirty="0">
              <a:solidFill>
                <a:srgbClr val="12B616"/>
              </a:solidFill>
            </a:endParaRPr>
          </a:p>
        </p:txBody>
      </p:sp>
      <p:graphicFrame>
        <p:nvGraphicFramePr>
          <p:cNvPr id="6" name="5 Marcador de contenido"/>
          <p:cNvGraphicFramePr>
            <a:graphicFrameLocks noGrp="1"/>
          </p:cNvGraphicFramePr>
          <p:nvPr>
            <p:ph idx="1"/>
            <p:extLst>
              <p:ext uri="{D42A27DB-BD31-4B8C-83A1-F6EECF244321}">
                <p14:modId xmlns="" xmlns:p14="http://schemas.microsoft.com/office/powerpoint/2010/main" val="613260232"/>
              </p:ext>
            </p:extLst>
          </p:nvPr>
        </p:nvGraphicFramePr>
        <p:xfrm>
          <a:off x="1072208" y="2967038"/>
          <a:ext cx="10513167" cy="572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pPr>
              <a:defRPr/>
            </a:pPr>
            <a:fld id="{BA0DABF2-A802-47EB-9281-0C33C01BA77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12B616"/>
                </a:solidFill>
              </a:rPr>
              <a:t>Únete a la Marea Verde</a:t>
            </a:r>
            <a:endParaRPr lang="es-ES" dirty="0">
              <a:solidFill>
                <a:srgbClr val="12B616"/>
              </a:solidFill>
            </a:endParaRPr>
          </a:p>
        </p:txBody>
      </p:sp>
      <p:pic>
        <p:nvPicPr>
          <p:cNvPr id="3" name="2 Imagen" descr="segovia verde.jpg"/>
          <p:cNvPicPr>
            <a:picLocks noChangeAspect="1"/>
          </p:cNvPicPr>
          <p:nvPr/>
        </p:nvPicPr>
        <p:blipFill>
          <a:blip r:embed="rId2" cstate="print"/>
          <a:stretch>
            <a:fillRect/>
          </a:stretch>
        </p:blipFill>
        <p:spPr>
          <a:xfrm>
            <a:off x="2296344" y="2640360"/>
            <a:ext cx="8316923" cy="4032448"/>
          </a:xfrm>
          <a:prstGeom prst="rect">
            <a:avLst/>
          </a:prstGeom>
          <a:ln w="9525">
            <a:solidFill>
              <a:schemeClr val="tx1"/>
            </a:solidFill>
          </a:ln>
          <a:effectLst>
            <a:outerShdw blurRad="50800" dist="38100" dir="2700000" algn="tl" rotWithShape="0">
              <a:prstClr val="black">
                <a:alpha val="40000"/>
              </a:prstClr>
            </a:outerShdw>
          </a:effectLst>
        </p:spPr>
      </p:pic>
      <p:sp>
        <p:nvSpPr>
          <p:cNvPr id="4" name="3 CuadroTexto"/>
          <p:cNvSpPr txBox="1"/>
          <p:nvPr/>
        </p:nvSpPr>
        <p:spPr>
          <a:xfrm>
            <a:off x="1144216" y="7104856"/>
            <a:ext cx="10441159" cy="646331"/>
          </a:xfrm>
          <a:prstGeom prst="rect">
            <a:avLst/>
          </a:prstGeom>
          <a:noFill/>
        </p:spPr>
        <p:txBody>
          <a:bodyPr wrap="square" rtlCol="0">
            <a:spAutoFit/>
          </a:bodyPr>
          <a:lstStyle/>
          <a:p>
            <a:r>
              <a:rPr lang="es-ES_tradnl" sz="3600" dirty="0">
                <a:solidFill>
                  <a:srgbClr val="12B616"/>
                </a:solidFill>
                <a:latin typeface="+mj-lt"/>
                <a:ea typeface="+mj-ea"/>
                <a:cs typeface="+mj-cs"/>
              </a:rPr>
              <a:t>GRACIAS POR DEFENDER TU ESCUELA PÚBLICA</a:t>
            </a:r>
            <a:endParaRPr lang="es-ES" sz="3600" dirty="0">
              <a:solidFill>
                <a:srgbClr val="12B616"/>
              </a:solidFill>
              <a:latin typeface="+mj-lt"/>
              <a:ea typeface="+mj-ea"/>
              <a:cs typeface="+mj-cs"/>
            </a:endParaRPr>
          </a:p>
        </p:txBody>
      </p:sp>
      <p:sp>
        <p:nvSpPr>
          <p:cNvPr id="5" name="4 Marcador de número de diapositiva"/>
          <p:cNvSpPr>
            <a:spLocks noGrp="1"/>
          </p:cNvSpPr>
          <p:nvPr>
            <p:ph type="sldNum" sz="quarter" idx="12"/>
          </p:nvPr>
        </p:nvSpPr>
        <p:spPr/>
        <p:txBody>
          <a:bodyPr/>
          <a:lstStyle/>
          <a:p>
            <a:pPr>
              <a:defRPr/>
            </a:pPr>
            <a:fld id="{90C01088-FEA0-41FF-8AD9-7C6CE727F874}" type="slidenum">
              <a:rPr lang="en-US" smtClean="0"/>
              <a:pPr>
                <a:defRPr/>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Título"/>
          <p:cNvSpPr>
            <a:spLocks noGrp="1"/>
          </p:cNvSpPr>
          <p:nvPr>
            <p:ph type="title"/>
          </p:nvPr>
        </p:nvSpPr>
        <p:spPr>
          <a:xfrm>
            <a:off x="1287463" y="912813"/>
            <a:ext cx="10298112" cy="1279525"/>
          </a:xfrm>
        </p:spPr>
        <p:txBody>
          <a:bodyPr/>
          <a:lstStyle/>
          <a:p>
            <a:r>
              <a:rPr lang="es-ES" sz="5000" b="1" dirty="0" smtClean="0">
                <a:solidFill>
                  <a:srgbClr val="00B050"/>
                </a:solidFill>
              </a:rPr>
              <a:t>2. </a:t>
            </a:r>
            <a:r>
              <a:rPr lang="es-ES" sz="5000" b="1" u="sng" dirty="0" smtClean="0">
                <a:solidFill>
                  <a:srgbClr val="00B050"/>
                </a:solidFill>
              </a:rPr>
              <a:t>DERECHO A LA EDUCACIÓN INTEGRAL Y NO ECONOMICISTA</a:t>
            </a:r>
            <a:endParaRPr lang="en-US" sz="5000" u="sng" dirty="0" smtClean="0">
              <a:solidFill>
                <a:srgbClr val="00B050"/>
              </a:solidFill>
            </a:endParaRPr>
          </a:p>
        </p:txBody>
      </p:sp>
      <p:sp>
        <p:nvSpPr>
          <p:cNvPr id="5" name="4 Marcador de contenido"/>
          <p:cNvSpPr>
            <a:spLocks noGrp="1"/>
          </p:cNvSpPr>
          <p:nvPr>
            <p:ph idx="1"/>
          </p:nvPr>
        </p:nvSpPr>
        <p:spPr>
          <a:xfrm>
            <a:off x="1360488" y="2424113"/>
            <a:ext cx="10153650" cy="6264275"/>
          </a:xfrm>
        </p:spPr>
        <p:txBody>
          <a:bodyPr rtlCol="0">
            <a:normAutofit fontScale="77500" lnSpcReduction="20000"/>
          </a:bodyPr>
          <a:lstStyle/>
          <a:p>
            <a:pPr marL="0" indent="0" algn="ctr" defTabSz="1280160" fontAlgn="auto">
              <a:spcAft>
                <a:spcPts val="600"/>
              </a:spcAft>
              <a:buFont typeface="Brush Script MT" pitchFamily="66" charset="0"/>
              <a:buNone/>
              <a:defRPr/>
            </a:pPr>
            <a:r>
              <a:rPr lang="es-ES" b="1" dirty="0"/>
              <a:t>La educación tiene que ser mucho más que </a:t>
            </a:r>
            <a:r>
              <a:rPr lang="es-ES" b="1" dirty="0" smtClean="0"/>
              <a:t>“el </a:t>
            </a:r>
            <a:r>
              <a:rPr lang="es-ES" b="1" dirty="0"/>
              <a:t>motor que promueve la competitividad de la economía y las cotas de prosperidad de un </a:t>
            </a:r>
            <a:r>
              <a:rPr lang="es-ES" b="1" dirty="0" smtClean="0"/>
              <a:t>país“</a:t>
            </a:r>
          </a:p>
          <a:p>
            <a:pPr marL="384048" indent="-384048" algn="just" defTabSz="1280160" fontAlgn="auto">
              <a:spcAft>
                <a:spcPts val="0"/>
              </a:spcAft>
              <a:buClr>
                <a:srgbClr val="12B616"/>
              </a:buClr>
              <a:buSzPct val="140000"/>
              <a:buFont typeface="Wingdings" pitchFamily="2" charset="2"/>
              <a:buChar char="§"/>
              <a:defRPr/>
            </a:pPr>
            <a:r>
              <a:rPr lang="es-ES" sz="2900" dirty="0" smtClean="0"/>
              <a:t>Dice el </a:t>
            </a:r>
            <a:r>
              <a:rPr lang="es-ES" sz="2900" dirty="0"/>
              <a:t>preámbulo de la </a:t>
            </a:r>
            <a:r>
              <a:rPr lang="es-ES" sz="2900" dirty="0" smtClean="0"/>
              <a:t>LOMCE: </a:t>
            </a:r>
            <a:r>
              <a:rPr lang="es-ES" sz="2900" dirty="0"/>
              <a:t>“</a:t>
            </a:r>
            <a:r>
              <a:rPr lang="es-ES" sz="2900" i="1" dirty="0"/>
              <a:t>La educación es el motor que promueve el bienestar de un país; el nivel educativo de los ciudadanos determina su capacidad de competir con éxito en el ámbito del panorama internacional y de afrontar los desafíos que se planteen en el futuro. Mejorar el nivel de los ciudadanos en el ámbito educativo supone abrirles las puertas a puestos de trabajo de alta cualificación, lo que representa una apuesta por el crecimiento económico y por un futuro mejor</a:t>
            </a:r>
            <a:r>
              <a:rPr lang="es-ES" sz="2900" i="1" dirty="0" smtClean="0"/>
              <a:t>.”</a:t>
            </a:r>
          </a:p>
          <a:p>
            <a:pPr marL="384048" indent="-384048" algn="just" defTabSz="1280160" fontAlgn="auto">
              <a:spcAft>
                <a:spcPts val="0"/>
              </a:spcAft>
              <a:buClr>
                <a:srgbClr val="12B616"/>
              </a:buClr>
              <a:buSzPct val="140000"/>
              <a:buFont typeface="Wingdings" pitchFamily="2" charset="2"/>
              <a:buChar char="§"/>
              <a:defRPr/>
            </a:pPr>
            <a:endParaRPr lang="es-ES_tradnl" sz="2900" i="1" dirty="0" smtClean="0"/>
          </a:p>
          <a:p>
            <a:pPr marL="384048" indent="-384048" algn="just" defTabSz="1280160" fontAlgn="auto">
              <a:spcAft>
                <a:spcPts val="0"/>
              </a:spcAft>
              <a:buClr>
                <a:srgbClr val="12B616"/>
              </a:buClr>
              <a:buSzPct val="140000"/>
              <a:buFont typeface="Wingdings" pitchFamily="2" charset="2"/>
              <a:buChar char="§"/>
              <a:defRPr/>
            </a:pPr>
            <a:r>
              <a:rPr lang="es-ES" sz="3100" dirty="0" smtClean="0"/>
              <a:t>Desaparece en la LOMCE el objetivo del </a:t>
            </a:r>
            <a:r>
              <a:rPr lang="es-ES" sz="3100" dirty="0" smtClean="0">
                <a:solidFill>
                  <a:srgbClr val="FF0000"/>
                </a:solidFill>
              </a:rPr>
              <a:t>desarrollo </a:t>
            </a:r>
            <a:r>
              <a:rPr lang="es-ES" sz="3100" dirty="0">
                <a:solidFill>
                  <a:srgbClr val="FF0000"/>
                </a:solidFill>
              </a:rPr>
              <a:t>humano y la cohesión </a:t>
            </a:r>
            <a:r>
              <a:rPr lang="es-ES" sz="3100" dirty="0" smtClean="0">
                <a:solidFill>
                  <a:srgbClr val="FF0000"/>
                </a:solidFill>
              </a:rPr>
              <a:t>social</a:t>
            </a:r>
            <a:endParaRPr lang="en-US" sz="3100" dirty="0"/>
          </a:p>
          <a:p>
            <a:pPr marL="384048" indent="-384048" algn="just" defTabSz="1280160" fontAlgn="auto">
              <a:spcAft>
                <a:spcPts val="0"/>
              </a:spcAft>
              <a:buClr>
                <a:srgbClr val="12B616"/>
              </a:buClr>
              <a:buSzPct val="140000"/>
              <a:buFont typeface="Wingdings" pitchFamily="2" charset="2"/>
              <a:buChar char="§"/>
              <a:defRPr/>
            </a:pPr>
            <a:r>
              <a:rPr lang="es-ES" sz="3100" dirty="0"/>
              <a:t>La educación se ocupa de </a:t>
            </a:r>
            <a:r>
              <a:rPr lang="es-ES" sz="3100" dirty="0">
                <a:solidFill>
                  <a:srgbClr val="FF0000"/>
                </a:solidFill>
              </a:rPr>
              <a:t>la formación integral de las </a:t>
            </a:r>
            <a:r>
              <a:rPr lang="es-ES" sz="3100" dirty="0" smtClean="0">
                <a:solidFill>
                  <a:srgbClr val="FF0000"/>
                </a:solidFill>
              </a:rPr>
              <a:t>personas</a:t>
            </a:r>
            <a:r>
              <a:rPr lang="es-ES" sz="3100" dirty="0" smtClean="0"/>
              <a:t>: capacidades intelectuales y también capacidades </a:t>
            </a:r>
            <a:r>
              <a:rPr lang="es-ES" sz="3100" dirty="0"/>
              <a:t>afectivas, sociales, corporales y morales y, en especial, los valores </a:t>
            </a:r>
            <a:r>
              <a:rPr lang="es-ES" sz="3100" dirty="0" smtClean="0"/>
              <a:t>de </a:t>
            </a:r>
            <a:r>
              <a:rPr lang="es-ES" sz="3100" dirty="0"/>
              <a:t>la </a:t>
            </a:r>
            <a:r>
              <a:rPr lang="es-ES" sz="3100" dirty="0" smtClean="0"/>
              <a:t>ciudadanía.</a:t>
            </a:r>
            <a:endParaRPr lang="en-US" sz="3100" dirty="0"/>
          </a:p>
          <a:p>
            <a:pPr marL="384048" indent="-384048" algn="just" defTabSz="1280160" fontAlgn="auto">
              <a:spcAft>
                <a:spcPts val="0"/>
              </a:spcAft>
              <a:buClr>
                <a:srgbClr val="12B616"/>
              </a:buClr>
              <a:buSzPct val="140000"/>
              <a:buFont typeface="Wingdings" pitchFamily="2" charset="2"/>
              <a:buChar char="§"/>
              <a:defRPr/>
            </a:pPr>
            <a:r>
              <a:rPr lang="es-ES" sz="3100" dirty="0" smtClean="0"/>
              <a:t> Por </a:t>
            </a:r>
            <a:r>
              <a:rPr lang="es-ES" sz="3100" dirty="0"/>
              <a:t>el contrario, se introduce como objetivo </a:t>
            </a:r>
            <a:r>
              <a:rPr lang="es-ES" sz="3100" dirty="0" smtClean="0"/>
              <a:t>el </a:t>
            </a:r>
            <a:r>
              <a:rPr lang="es-ES" sz="3100" dirty="0">
                <a:solidFill>
                  <a:srgbClr val="FF0000"/>
                </a:solidFill>
              </a:rPr>
              <a:t>“emprendimiento empresarial”.</a:t>
            </a:r>
            <a:endParaRPr lang="en-US" sz="3100" dirty="0">
              <a:solidFill>
                <a:srgbClr val="FF0000"/>
              </a:solidFill>
            </a:endParaRPr>
          </a:p>
          <a:p>
            <a:pPr marL="384048" indent="-384048" algn="just" defTabSz="1280160" fontAlgn="auto">
              <a:spcAft>
                <a:spcPts val="0"/>
              </a:spcAft>
              <a:buClr>
                <a:srgbClr val="12B616"/>
              </a:buClr>
              <a:buSzPct val="140000"/>
              <a:buFont typeface="Wingdings" pitchFamily="2" charset="2"/>
              <a:buChar char="§"/>
              <a:defRPr/>
            </a:pPr>
            <a:r>
              <a:rPr lang="es-ES" sz="3100" dirty="0" smtClean="0"/>
              <a:t>La ley </a:t>
            </a:r>
            <a:r>
              <a:rPr lang="es-ES" sz="3100" dirty="0"/>
              <a:t>educativa debe fomentar valores </a:t>
            </a:r>
            <a:r>
              <a:rPr lang="es-ES" sz="3100" dirty="0" smtClean="0"/>
              <a:t>de </a:t>
            </a:r>
            <a:r>
              <a:rPr lang="es-ES" sz="3100" dirty="0">
                <a:solidFill>
                  <a:srgbClr val="FF0000"/>
                </a:solidFill>
              </a:rPr>
              <a:t>cooperación y </a:t>
            </a:r>
            <a:r>
              <a:rPr lang="es-ES" sz="3100" dirty="0" smtClean="0">
                <a:solidFill>
                  <a:srgbClr val="FF0000"/>
                </a:solidFill>
              </a:rPr>
              <a:t>solidaridad </a:t>
            </a:r>
            <a:r>
              <a:rPr lang="es-ES" sz="3100" dirty="0"/>
              <a:t>y no la competitividad y el economicismo</a:t>
            </a:r>
            <a:r>
              <a:rPr lang="es-ES" sz="3100" dirty="0" smtClean="0"/>
              <a:t>.</a:t>
            </a:r>
            <a:endParaRPr lang="en-US" sz="31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Título"/>
          <p:cNvSpPr>
            <a:spLocks noGrp="1"/>
          </p:cNvSpPr>
          <p:nvPr>
            <p:ph type="title"/>
          </p:nvPr>
        </p:nvSpPr>
        <p:spPr>
          <a:xfrm>
            <a:off x="1216025" y="1144588"/>
            <a:ext cx="10298113" cy="847725"/>
          </a:xfrm>
        </p:spPr>
        <p:txBody>
          <a:bodyPr/>
          <a:lstStyle/>
          <a:p>
            <a:r>
              <a:rPr lang="es-ES" sz="3700" b="1" dirty="0" smtClean="0">
                <a:solidFill>
                  <a:srgbClr val="00B050"/>
                </a:solidFill>
              </a:rPr>
              <a:t>3. </a:t>
            </a:r>
            <a:r>
              <a:rPr lang="es-ES" sz="3700" b="1" u="sng" dirty="0" smtClean="0">
                <a:solidFill>
                  <a:srgbClr val="00B050"/>
                </a:solidFill>
              </a:rPr>
              <a:t>DERECHO AL CONSENSO SOCIAL EDUCATIVO Y RESPETO A LOS PROFESORES</a:t>
            </a:r>
            <a:endParaRPr lang="en-US" sz="3700" u="sng" dirty="0" smtClean="0">
              <a:solidFill>
                <a:srgbClr val="00B050"/>
              </a:solidFill>
            </a:endParaRPr>
          </a:p>
        </p:txBody>
      </p:sp>
      <p:sp>
        <p:nvSpPr>
          <p:cNvPr id="5" name="4 Marcador de contenido"/>
          <p:cNvSpPr>
            <a:spLocks noGrp="1"/>
          </p:cNvSpPr>
          <p:nvPr>
            <p:ph idx="1"/>
          </p:nvPr>
        </p:nvSpPr>
        <p:spPr>
          <a:xfrm>
            <a:off x="1360488" y="2136775"/>
            <a:ext cx="10153650" cy="6408738"/>
          </a:xfrm>
        </p:spPr>
        <p:txBody>
          <a:bodyPr rtlCol="0">
            <a:normAutofit/>
          </a:bodyPr>
          <a:lstStyle/>
          <a:p>
            <a:pPr marL="0" indent="0" algn="ctr" defTabSz="1280160" fontAlgn="auto">
              <a:spcAft>
                <a:spcPts val="600"/>
              </a:spcAft>
              <a:buFont typeface="Brush Script MT" pitchFamily="66" charset="0"/>
              <a:buNone/>
              <a:defRPr/>
            </a:pPr>
            <a:r>
              <a:rPr lang="es-ES" sz="2900" b="1" dirty="0"/>
              <a:t>La LOMCE no es una ley debatida ni consensuada con la comunidad educativa y menosprecia a profesores y </a:t>
            </a:r>
            <a:r>
              <a:rPr lang="es-ES" sz="2900" b="1" dirty="0" smtClean="0"/>
              <a:t>pedagogos</a:t>
            </a:r>
          </a:p>
          <a:p>
            <a:pPr marL="384048" indent="-384048" algn="just" defTabSz="1280160" fontAlgn="auto">
              <a:spcAft>
                <a:spcPts val="600"/>
              </a:spcAft>
              <a:buClr>
                <a:srgbClr val="12B616"/>
              </a:buClr>
              <a:buSzPct val="130000"/>
              <a:buFont typeface="Wingdings" pitchFamily="2" charset="2"/>
              <a:buChar char="§"/>
              <a:defRPr/>
            </a:pPr>
            <a:r>
              <a:rPr lang="es-ES" sz="2400" dirty="0" smtClean="0"/>
              <a:t>La </a:t>
            </a:r>
            <a:r>
              <a:rPr lang="es-ES" sz="2400" dirty="0"/>
              <a:t>LOMCE ha sido gestada al margen y </a:t>
            </a:r>
            <a:r>
              <a:rPr lang="es-ES" sz="2400" dirty="0">
                <a:solidFill>
                  <a:srgbClr val="FF0000"/>
                </a:solidFill>
              </a:rPr>
              <a:t>en contra de la comunidad </a:t>
            </a:r>
            <a:r>
              <a:rPr lang="es-ES" sz="2400" dirty="0" smtClean="0">
                <a:solidFill>
                  <a:srgbClr val="FF0000"/>
                </a:solidFill>
              </a:rPr>
              <a:t>educativa</a:t>
            </a:r>
            <a:endParaRPr lang="es-ES" sz="2400" dirty="0" smtClean="0"/>
          </a:p>
          <a:p>
            <a:pPr marL="384048" indent="-384048" algn="just" defTabSz="1280160" fontAlgn="auto">
              <a:spcAft>
                <a:spcPts val="600"/>
              </a:spcAft>
              <a:buClr>
                <a:srgbClr val="12B616"/>
              </a:buClr>
              <a:buSzPct val="130000"/>
              <a:buFont typeface="Wingdings" pitchFamily="2" charset="2"/>
              <a:buChar char="§"/>
              <a:defRPr/>
            </a:pPr>
            <a:r>
              <a:rPr lang="es-ES" sz="2400" dirty="0" smtClean="0">
                <a:solidFill>
                  <a:srgbClr val="FF0000"/>
                </a:solidFill>
              </a:rPr>
              <a:t> </a:t>
            </a:r>
            <a:r>
              <a:rPr lang="es-ES" sz="2400" dirty="0"/>
              <a:t>Necesitamos un </a:t>
            </a:r>
            <a:r>
              <a:rPr lang="es-ES" sz="2400" dirty="0">
                <a:solidFill>
                  <a:srgbClr val="FF0000"/>
                </a:solidFill>
              </a:rPr>
              <a:t>auténtico debate </a:t>
            </a:r>
            <a:r>
              <a:rPr lang="es-ES" sz="2400" dirty="0" smtClean="0"/>
              <a:t>y un </a:t>
            </a:r>
            <a:r>
              <a:rPr lang="es-ES" sz="2400" dirty="0"/>
              <a:t>gran </a:t>
            </a:r>
            <a:r>
              <a:rPr lang="es-ES" sz="2400" dirty="0">
                <a:solidFill>
                  <a:srgbClr val="FF0000"/>
                </a:solidFill>
              </a:rPr>
              <a:t>acuerdo </a:t>
            </a:r>
            <a:r>
              <a:rPr lang="es-ES" sz="2400" dirty="0" smtClean="0">
                <a:solidFill>
                  <a:srgbClr val="FF0000"/>
                </a:solidFill>
              </a:rPr>
              <a:t>social</a:t>
            </a:r>
            <a:endParaRPr lang="en-US" sz="2400" dirty="0"/>
          </a:p>
          <a:p>
            <a:pPr marL="384048" indent="-384048" algn="just" defTabSz="1280160" fontAlgn="auto">
              <a:spcAft>
                <a:spcPts val="600"/>
              </a:spcAft>
              <a:buClr>
                <a:srgbClr val="12B616"/>
              </a:buClr>
              <a:buSzPct val="130000"/>
              <a:buFont typeface="Wingdings" pitchFamily="2" charset="2"/>
              <a:buChar char="§"/>
              <a:defRPr/>
            </a:pPr>
            <a:r>
              <a:rPr lang="es-ES" sz="2400" dirty="0"/>
              <a:t>La LOMCE exhibe un evidente </a:t>
            </a:r>
            <a:r>
              <a:rPr lang="es-ES" sz="2400" dirty="0">
                <a:solidFill>
                  <a:srgbClr val="FF0000"/>
                </a:solidFill>
              </a:rPr>
              <a:t>menosprecio por el conocimiento de los expertos </a:t>
            </a:r>
            <a:r>
              <a:rPr lang="es-ES" sz="2400" dirty="0"/>
              <a:t>en educación y de los educadores, basando la reforma en “el sentido común</a:t>
            </a:r>
            <a:r>
              <a:rPr lang="es-ES" sz="2400" dirty="0" smtClean="0"/>
              <a:t>”</a:t>
            </a:r>
            <a:endParaRPr lang="en-US" sz="2400" dirty="0"/>
          </a:p>
          <a:p>
            <a:pPr marL="384048" indent="-384048" algn="just" defTabSz="1280160" fontAlgn="auto">
              <a:spcAft>
                <a:spcPts val="600"/>
              </a:spcAft>
              <a:buClr>
                <a:srgbClr val="12B616"/>
              </a:buClr>
              <a:buSzPct val="130000"/>
              <a:buFont typeface="Wingdings" pitchFamily="2" charset="2"/>
              <a:buChar char="§"/>
              <a:defRPr/>
            </a:pPr>
            <a:r>
              <a:rPr lang="es-ES" sz="2400" dirty="0"/>
              <a:t>Se realiza un </a:t>
            </a:r>
            <a:r>
              <a:rPr lang="es-ES" sz="2400" dirty="0">
                <a:solidFill>
                  <a:srgbClr val="FF0000"/>
                </a:solidFill>
              </a:rPr>
              <a:t>diagnóstico parcial </a:t>
            </a:r>
            <a:r>
              <a:rPr lang="es-ES" sz="2400" dirty="0"/>
              <a:t>e interesado juntando los datos más negativos, sin </a:t>
            </a:r>
            <a:r>
              <a:rPr lang="es-ES" sz="2400" dirty="0" smtClean="0"/>
              <a:t>ir </a:t>
            </a:r>
            <a:r>
              <a:rPr lang="es-ES" sz="2400" dirty="0"/>
              <a:t>a las </a:t>
            </a:r>
            <a:r>
              <a:rPr lang="es-ES" sz="2400" dirty="0" smtClean="0"/>
              <a:t>causas. </a:t>
            </a:r>
            <a:r>
              <a:rPr lang="es-ES" sz="2400" dirty="0"/>
              <a:t>Basa muchos de sus cambios en los resultados </a:t>
            </a:r>
            <a:r>
              <a:rPr lang="es-ES" sz="2400" dirty="0" smtClean="0"/>
              <a:t>de </a:t>
            </a:r>
            <a:r>
              <a:rPr lang="es-ES" sz="2400" dirty="0">
                <a:solidFill>
                  <a:srgbClr val="FF0000"/>
                </a:solidFill>
              </a:rPr>
              <a:t>informes internacionales</a:t>
            </a:r>
            <a:r>
              <a:rPr lang="es-ES" sz="2400" dirty="0"/>
              <a:t>, pero se hace una lectura </a:t>
            </a:r>
            <a:r>
              <a:rPr lang="es-ES" sz="2400" dirty="0">
                <a:solidFill>
                  <a:srgbClr val="FF0000"/>
                </a:solidFill>
              </a:rPr>
              <a:t>distorsionada</a:t>
            </a:r>
            <a:r>
              <a:rPr lang="es-ES" sz="2400" dirty="0"/>
              <a:t> </a:t>
            </a:r>
            <a:r>
              <a:rPr lang="es-ES" sz="2400" dirty="0" smtClean="0"/>
              <a:t>de ellos.</a:t>
            </a:r>
            <a:endParaRPr lang="en-US" sz="2400" dirty="0"/>
          </a:p>
          <a:p>
            <a:pPr marL="384048" indent="-384048" algn="just" defTabSz="1280160" fontAlgn="auto">
              <a:spcAft>
                <a:spcPts val="0"/>
              </a:spcAft>
              <a:buClr>
                <a:srgbClr val="12B616"/>
              </a:buClr>
              <a:buSzPct val="130000"/>
              <a:buFont typeface="Wingdings" pitchFamily="2" charset="2"/>
              <a:buChar char="§"/>
              <a:defRPr/>
            </a:pPr>
            <a:r>
              <a:rPr lang="es-ES" sz="2400" dirty="0" smtClean="0"/>
              <a:t>Cualquier </a:t>
            </a:r>
            <a:r>
              <a:rPr lang="es-ES" sz="2400" dirty="0"/>
              <a:t>mejora del sistema educativo, </a:t>
            </a:r>
            <a:r>
              <a:rPr lang="es-ES" sz="2400" dirty="0" smtClean="0"/>
              <a:t>debe contar con </a:t>
            </a:r>
            <a:r>
              <a:rPr lang="es-ES" sz="2400" dirty="0"/>
              <a:t>la participación </a:t>
            </a:r>
            <a:r>
              <a:rPr lang="es-ES" sz="2400" dirty="0" smtClean="0">
                <a:solidFill>
                  <a:srgbClr val="FF0000"/>
                </a:solidFill>
              </a:rPr>
              <a:t>convencida </a:t>
            </a:r>
            <a:r>
              <a:rPr lang="es-ES" sz="2400" dirty="0">
                <a:solidFill>
                  <a:srgbClr val="FF0000"/>
                </a:solidFill>
              </a:rPr>
              <a:t>del profesorado</a:t>
            </a:r>
            <a:r>
              <a:rPr lang="es-ES" sz="2400" dirty="0"/>
              <a:t>. </a:t>
            </a:r>
            <a:endParaRPr lang="en-US" sz="2400" dirty="0"/>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64296" y="1488232"/>
            <a:ext cx="9217024" cy="6755696"/>
          </a:xfrm>
          <a:prstGeom prst="rect">
            <a:avLst/>
          </a:prstGeom>
          <a:noFill/>
        </p:spPr>
        <p:txBody>
          <a:bodyPr wrap="square" rtlCol="0">
            <a:spAutoFit/>
          </a:bodyPr>
          <a:lstStyle/>
          <a:p>
            <a:r>
              <a:rPr lang="es-ES" b="1" dirty="0" smtClean="0"/>
              <a:t>La  OCDE y </a:t>
            </a:r>
            <a:r>
              <a:rPr lang="en-US" b="1" dirty="0" smtClean="0"/>
              <a:t>PISA</a:t>
            </a:r>
            <a:r>
              <a:rPr lang="en-US" dirty="0" smtClean="0"/>
              <a:t> </a:t>
            </a:r>
            <a:r>
              <a:rPr lang="en-US" sz="1600" dirty="0"/>
              <a:t>(</a:t>
            </a:r>
            <a:r>
              <a:rPr lang="en-US" sz="1600" i="1" dirty="0"/>
              <a:t>PROGRAMME FOR INDICATORS OF STUDENT ACHIEVEMENT</a:t>
            </a:r>
            <a:r>
              <a:rPr lang="en-US" sz="1600" dirty="0"/>
              <a:t>)</a:t>
            </a:r>
            <a:endParaRPr lang="es-ES" sz="1600" dirty="0"/>
          </a:p>
          <a:p>
            <a:r>
              <a:rPr lang="es-ES" sz="1200" b="1" i="1" dirty="0"/>
              <a:t> </a:t>
            </a:r>
            <a:endParaRPr lang="es-ES" sz="1200" dirty="0">
              <a:solidFill>
                <a:srgbClr val="FF0000"/>
              </a:solidFill>
            </a:endParaRPr>
          </a:p>
          <a:p>
            <a:r>
              <a:rPr lang="es-ES" sz="1200" b="1" i="1" dirty="0">
                <a:solidFill>
                  <a:srgbClr val="FF0000"/>
                </a:solidFill>
              </a:rPr>
              <a:t>Se evalúan:</a:t>
            </a:r>
            <a:endParaRPr lang="es-ES" sz="1200" dirty="0">
              <a:solidFill>
                <a:srgbClr val="FF0000"/>
              </a:solidFill>
            </a:endParaRPr>
          </a:p>
          <a:p>
            <a:r>
              <a:rPr lang="es-ES" sz="1200" b="1" dirty="0"/>
              <a:t>- Comprensión lectora</a:t>
            </a:r>
            <a:endParaRPr lang="es-ES" sz="1200" dirty="0"/>
          </a:p>
          <a:p>
            <a:r>
              <a:rPr lang="es-ES" sz="1200" b="1" dirty="0"/>
              <a:t>- Alfabetización matemática</a:t>
            </a:r>
            <a:endParaRPr lang="es-ES" sz="1200" dirty="0"/>
          </a:p>
          <a:p>
            <a:r>
              <a:rPr lang="es-ES" sz="1200" b="1" dirty="0"/>
              <a:t>- Alfabetización científica</a:t>
            </a:r>
            <a:endParaRPr lang="es-ES" sz="1200" dirty="0"/>
          </a:p>
          <a:p>
            <a:r>
              <a:rPr lang="es-ES" sz="1200" b="1" dirty="0"/>
              <a:t>- Educación Financiera - PISA 2012 (resultados 2013)</a:t>
            </a:r>
            <a:endParaRPr lang="es-ES" sz="1200" dirty="0"/>
          </a:p>
          <a:p>
            <a:r>
              <a:rPr lang="es-ES" sz="1200" b="1" i="1" dirty="0">
                <a:solidFill>
                  <a:srgbClr val="FF0000"/>
                </a:solidFill>
              </a:rPr>
              <a:t>No se evalúan</a:t>
            </a:r>
            <a:r>
              <a:rPr lang="es-ES" sz="1200" dirty="0">
                <a:solidFill>
                  <a:srgbClr val="FF0000"/>
                </a:solidFill>
              </a:rPr>
              <a:t>:</a:t>
            </a:r>
          </a:p>
          <a:p>
            <a:r>
              <a:rPr lang="es-ES" sz="1200" b="1" dirty="0"/>
              <a:t>• Los contenidos obligatorios de todas las asignaturas que imponen el MEC y las Consejerías de Educación de las CC.AA., incluidos los de las tres áreas implicadas en las dimensiones que mide PISA.</a:t>
            </a:r>
            <a:endParaRPr lang="es-ES" sz="1200" dirty="0"/>
          </a:p>
          <a:p>
            <a:r>
              <a:rPr lang="es-ES" sz="1200" b="1" dirty="0"/>
              <a:t>• La escritura, la capacidad de expresarse, de comunicarse y de razonar;</a:t>
            </a:r>
            <a:endParaRPr lang="es-ES" sz="1200" dirty="0"/>
          </a:p>
          <a:p>
            <a:r>
              <a:rPr lang="es-ES" sz="1200" b="1" dirty="0"/>
              <a:t>• Las habilidades para el debate y la comunicación respetuosa;</a:t>
            </a:r>
            <a:endParaRPr lang="es-ES" sz="1200" dirty="0"/>
          </a:p>
          <a:p>
            <a:r>
              <a:rPr lang="es-ES" sz="1200" b="1" dirty="0"/>
              <a:t>• Conocimientos, procedimientos, destrezas y valores artísticos;</a:t>
            </a:r>
            <a:endParaRPr lang="es-ES" sz="1200" dirty="0"/>
          </a:p>
          <a:p>
            <a:r>
              <a:rPr lang="es-ES" sz="1200" b="1" dirty="0"/>
              <a:t>• La formación literaria;</a:t>
            </a:r>
            <a:endParaRPr lang="es-ES" sz="1200" dirty="0"/>
          </a:p>
          <a:p>
            <a:r>
              <a:rPr lang="es-ES" sz="1200" b="1" dirty="0"/>
              <a:t>• Conocimientos y capacidades para interpretar y situar momentos históricos, fenómenos políticos y sociales;</a:t>
            </a:r>
            <a:endParaRPr lang="es-ES" sz="1200" dirty="0"/>
          </a:p>
          <a:p>
            <a:r>
              <a:rPr lang="es-ES" sz="1200" b="1" dirty="0"/>
              <a:t>• La capacidad de análisis crítico;</a:t>
            </a:r>
            <a:endParaRPr lang="es-ES" sz="1200" dirty="0"/>
          </a:p>
          <a:p>
            <a:r>
              <a:rPr lang="es-ES" sz="1200" b="1" dirty="0"/>
              <a:t>• La competencia para pensar, analizar y tomar decisiones desde marcos interdisciplinares;</a:t>
            </a:r>
            <a:endParaRPr lang="es-ES" sz="1200" dirty="0"/>
          </a:p>
          <a:p>
            <a:r>
              <a:rPr lang="es-ES" sz="1200" b="1" dirty="0"/>
              <a:t>• La educación psicomotora y competencias deportivas;</a:t>
            </a:r>
            <a:endParaRPr lang="es-ES" sz="1200" dirty="0"/>
          </a:p>
          <a:p>
            <a:r>
              <a:rPr lang="es-ES" sz="1200" b="1" dirty="0"/>
              <a:t>• La educación ética y moral;</a:t>
            </a:r>
            <a:endParaRPr lang="es-ES" sz="1200" dirty="0"/>
          </a:p>
          <a:p>
            <a:r>
              <a:rPr lang="es-ES" sz="1200" b="1" dirty="0"/>
              <a:t>• La educación para la ciudadanía y los Derechos Humanos;</a:t>
            </a:r>
            <a:endParaRPr lang="es-ES" sz="1200" dirty="0"/>
          </a:p>
          <a:p>
            <a:r>
              <a:rPr lang="es-ES" sz="1200" b="1" dirty="0"/>
              <a:t>• La capacidad de resolución de conflictos;</a:t>
            </a:r>
            <a:endParaRPr lang="es-ES" sz="1200" dirty="0"/>
          </a:p>
          <a:p>
            <a:r>
              <a:rPr lang="es-ES" sz="1200" b="1" dirty="0"/>
              <a:t>• La apertura de espíritu y compromiso con otras culturas y pueblos;</a:t>
            </a:r>
            <a:endParaRPr lang="es-ES" sz="1200" dirty="0"/>
          </a:p>
          <a:p>
            <a:r>
              <a:rPr lang="es-ES" sz="1200" b="1" dirty="0"/>
              <a:t>• La participación en la gestión de la vida cotidiana en las instituciones escolares;</a:t>
            </a:r>
            <a:endParaRPr lang="es-ES" sz="1200" dirty="0"/>
          </a:p>
          <a:p>
            <a:r>
              <a:rPr lang="es-ES" sz="1200" b="1" dirty="0"/>
              <a:t>• La educación ambiental;</a:t>
            </a:r>
            <a:endParaRPr lang="es-ES" sz="1200" dirty="0"/>
          </a:p>
          <a:p>
            <a:r>
              <a:rPr lang="es-ES" sz="1200" b="1" dirty="0"/>
              <a:t>• La educación para la salud;</a:t>
            </a:r>
            <a:endParaRPr lang="es-ES" sz="1200" dirty="0"/>
          </a:p>
          <a:p>
            <a:r>
              <a:rPr lang="es-ES" sz="1200" b="1" dirty="0"/>
              <a:t>• La educación para el consumo;</a:t>
            </a:r>
            <a:endParaRPr lang="es-ES" sz="1200" dirty="0"/>
          </a:p>
          <a:p>
            <a:r>
              <a:rPr lang="es-ES" sz="1200" b="1" dirty="0"/>
              <a:t>• La educación vial;</a:t>
            </a:r>
            <a:endParaRPr lang="es-ES" sz="1200" dirty="0"/>
          </a:p>
          <a:p>
            <a:r>
              <a:rPr lang="es-ES" sz="1200" b="1" dirty="0"/>
              <a:t>• La capacidad para realizar juicios informados y razonados;</a:t>
            </a:r>
            <a:endParaRPr lang="es-ES" sz="1200" dirty="0"/>
          </a:p>
          <a:p>
            <a:r>
              <a:rPr lang="es-ES" sz="1200" b="1" dirty="0"/>
              <a:t>• La capacidad de colaboración y de ayuda a los demás,</a:t>
            </a:r>
            <a:endParaRPr lang="es-ES" sz="1200" dirty="0"/>
          </a:p>
          <a:p>
            <a:r>
              <a:rPr lang="es-ES" sz="1200" b="1" dirty="0"/>
              <a:t>• El nivel de responsabilidad y el compromiso con la democracia;</a:t>
            </a:r>
            <a:endParaRPr lang="es-ES" sz="1200" dirty="0"/>
          </a:p>
          <a:p>
            <a:r>
              <a:rPr lang="es-ES" sz="1200" b="1" dirty="0"/>
              <a:t>• Los valores y prioridades para la vida en sociedades democráticas, </a:t>
            </a:r>
            <a:r>
              <a:rPr lang="es-ES" sz="1200" b="1" dirty="0" err="1"/>
              <a:t>etc</a:t>
            </a:r>
            <a:r>
              <a:rPr lang="es-ES" sz="1200" b="1" dirty="0"/>
              <a:t>;</a:t>
            </a:r>
            <a:endParaRPr lang="es-ES" sz="1200" dirty="0"/>
          </a:p>
          <a:p>
            <a:r>
              <a:rPr lang="es-ES" sz="1200" b="1" dirty="0"/>
              <a:t>• Los hábitos culturales: lectura, asistencia a conciertos, a conferencias, a museos, et</a:t>
            </a:r>
            <a:endParaRPr lang="es-ES" sz="1200" dirty="0"/>
          </a:p>
          <a:p>
            <a:r>
              <a:rPr lang="es-ES" sz="1200" b="1" dirty="0"/>
              <a:t>• La educación mediática o en medios de comunicación;</a:t>
            </a:r>
            <a:endParaRPr lang="es-ES" sz="1200" dirty="0"/>
          </a:p>
          <a:p>
            <a:r>
              <a:rPr lang="es-ES" sz="1200" b="1" dirty="0"/>
              <a:t>• La educación afectivo – sexual.</a:t>
            </a:r>
            <a:endParaRPr lang="es-ES" sz="1200" dirty="0"/>
          </a:p>
          <a:p>
            <a:endParaRPr lang="es-ES" sz="1200" dirty="0"/>
          </a:p>
        </p:txBody>
      </p:sp>
      <p:sp>
        <p:nvSpPr>
          <p:cNvPr id="3" name="2 Marcador de número de diapositiva"/>
          <p:cNvSpPr>
            <a:spLocks noGrp="1"/>
          </p:cNvSpPr>
          <p:nvPr>
            <p:ph type="sldNum" sz="quarter" idx="12"/>
          </p:nvPr>
        </p:nvSpPr>
        <p:spPr/>
        <p:txBody>
          <a:bodyPr/>
          <a:lstStyle/>
          <a:p>
            <a:pPr>
              <a:defRPr/>
            </a:pPr>
            <a:fld id="{E559EB5A-268C-4930-B9AB-2A80C3CC1DE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76264" y="1416224"/>
            <a:ext cx="9658413" cy="8140690"/>
          </a:xfrm>
          <a:prstGeom prst="rect">
            <a:avLst/>
          </a:prstGeom>
          <a:noFill/>
        </p:spPr>
        <p:txBody>
          <a:bodyPr wrap="square" rtlCol="0">
            <a:spAutoFit/>
          </a:bodyPr>
          <a:lstStyle/>
          <a:p>
            <a:r>
              <a:rPr lang="es-ES" sz="2400" b="1" dirty="0"/>
              <a:t>PISA Y LA EVALUACIÓN DE LOS SISTEMAS EDUCATIVOS</a:t>
            </a:r>
            <a:endParaRPr lang="es-ES" sz="2400" dirty="0"/>
          </a:p>
          <a:p>
            <a:r>
              <a:rPr lang="es-ES" sz="4000" b="1" dirty="0" smtClean="0"/>
              <a:t>Educación </a:t>
            </a:r>
            <a:r>
              <a:rPr lang="es-ES" sz="4000" b="1" dirty="0"/>
              <a:t>Financiera </a:t>
            </a:r>
            <a:endParaRPr lang="es-ES" sz="4000" b="1" dirty="0" smtClean="0"/>
          </a:p>
          <a:p>
            <a:endParaRPr lang="es-ES" sz="2000" dirty="0"/>
          </a:p>
          <a:p>
            <a:r>
              <a:rPr lang="es-ES" sz="1400" b="1" dirty="0"/>
              <a:t> </a:t>
            </a:r>
            <a:r>
              <a:rPr lang="es-ES" sz="1600" dirty="0" smtClean="0"/>
              <a:t>CONTENIDOS </a:t>
            </a:r>
            <a:r>
              <a:rPr lang="es-ES" sz="1600" dirty="0"/>
              <a:t>OBLIGATORIOS, </a:t>
            </a:r>
            <a:r>
              <a:rPr lang="es-ES" sz="1600" dirty="0" smtClean="0"/>
              <a:t>RECURSOS </a:t>
            </a:r>
            <a:r>
              <a:rPr lang="es-ES" sz="1600" dirty="0"/>
              <a:t>DIDÁCTICOS Y </a:t>
            </a:r>
            <a:r>
              <a:rPr lang="es-ES" sz="1600" dirty="0" smtClean="0"/>
              <a:t> </a:t>
            </a:r>
            <a:r>
              <a:rPr lang="es-ES" sz="1600" dirty="0"/>
              <a:t>FORMACIÓN DEL PROFESORADO: </a:t>
            </a:r>
            <a:endParaRPr lang="es-ES" sz="1600" dirty="0" smtClean="0"/>
          </a:p>
          <a:p>
            <a:pPr>
              <a:buFontTx/>
              <a:buChar char="-"/>
            </a:pPr>
            <a:endParaRPr lang="es-ES" sz="1600" dirty="0"/>
          </a:p>
          <a:p>
            <a:r>
              <a:rPr lang="es-ES" sz="1600" dirty="0" smtClean="0"/>
              <a:t>CNMV </a:t>
            </a:r>
            <a:r>
              <a:rPr lang="es-ES" sz="1600" dirty="0"/>
              <a:t>(Comisión Nacional del Mercado de Valores</a:t>
            </a:r>
            <a:r>
              <a:rPr lang="es-ES" sz="1600" dirty="0" smtClean="0"/>
              <a:t>),  </a:t>
            </a:r>
            <a:r>
              <a:rPr lang="es-ES" sz="1600" dirty="0"/>
              <a:t>Banco de </a:t>
            </a:r>
            <a:r>
              <a:rPr lang="es-ES" sz="1600" dirty="0" smtClean="0"/>
              <a:t>España y  </a:t>
            </a:r>
            <a:r>
              <a:rPr lang="es-ES" sz="1600" dirty="0"/>
              <a:t>Ministerio de Educación</a:t>
            </a:r>
          </a:p>
          <a:p>
            <a:r>
              <a:rPr lang="es-ES" sz="1400" dirty="0"/>
              <a:t> </a:t>
            </a:r>
            <a:endParaRPr lang="es-ES" sz="1400" dirty="0">
              <a:solidFill>
                <a:srgbClr val="FF0000"/>
              </a:solidFill>
            </a:endParaRPr>
          </a:p>
          <a:p>
            <a:r>
              <a:rPr lang="es-ES" sz="2000" dirty="0">
                <a:solidFill>
                  <a:srgbClr val="FF0000"/>
                </a:solidFill>
              </a:rPr>
              <a:t>Argumentos de la OCDE para su incorporación:</a:t>
            </a:r>
          </a:p>
          <a:p>
            <a:r>
              <a:rPr lang="es-ES" sz="1400" dirty="0"/>
              <a:t> </a:t>
            </a:r>
          </a:p>
          <a:p>
            <a:r>
              <a:rPr lang="es-ES" sz="2000" dirty="0"/>
              <a:t>”Creciente transferencia de riesgos a los hogares, que son cada vez más responsables directos </a:t>
            </a:r>
            <a:r>
              <a:rPr lang="es-ES" sz="2000" dirty="0" smtClean="0"/>
              <a:t>de </a:t>
            </a:r>
            <a:r>
              <a:rPr lang="es-ES" sz="2000" dirty="0"/>
              <a:t>las decisiones financieras esenciales para su bienestar en el futuro", debido, principalmente a tres grandes sucesos</a:t>
            </a:r>
            <a:r>
              <a:rPr lang="es-ES" sz="2000" dirty="0" smtClean="0"/>
              <a:t>:</a:t>
            </a:r>
          </a:p>
          <a:p>
            <a:endParaRPr lang="es-ES" sz="2000" dirty="0"/>
          </a:p>
          <a:p>
            <a:pPr marL="342900" indent="-342900">
              <a:buAutoNum type="alphaLcParenR"/>
            </a:pPr>
            <a:r>
              <a:rPr lang="es-ES" sz="2000" dirty="0" smtClean="0"/>
              <a:t>Las </a:t>
            </a:r>
            <a:r>
              <a:rPr lang="es-ES" sz="2000" dirty="0"/>
              <a:t>grandes transformaciones que sufrirán las </a:t>
            </a:r>
            <a:r>
              <a:rPr lang="es-ES" sz="2000" i="1" dirty="0">
                <a:solidFill>
                  <a:srgbClr val="FF0000"/>
                </a:solidFill>
              </a:rPr>
              <a:t>pensiones de jubilación</a:t>
            </a:r>
            <a:r>
              <a:rPr lang="es-ES" sz="2000" dirty="0" smtClean="0"/>
              <a:t>.</a:t>
            </a:r>
          </a:p>
          <a:p>
            <a:r>
              <a:rPr lang="es-ES" sz="2000" dirty="0" smtClean="0"/>
              <a:t>b</a:t>
            </a:r>
            <a:r>
              <a:rPr lang="es-ES" sz="2000" dirty="0"/>
              <a:t>) Una mayor responsabilidad individual en los asuntos relacionados con </a:t>
            </a:r>
            <a:r>
              <a:rPr lang="es-ES" sz="2000" dirty="0">
                <a:solidFill>
                  <a:srgbClr val="FF0000"/>
                </a:solidFill>
              </a:rPr>
              <a:t>la </a:t>
            </a:r>
            <a:r>
              <a:rPr lang="es-ES" sz="2000" i="1" dirty="0">
                <a:solidFill>
                  <a:srgbClr val="FF0000"/>
                </a:solidFill>
              </a:rPr>
              <a:t>salud y enfermedad </a:t>
            </a:r>
            <a:r>
              <a:rPr lang="es-ES" sz="2000" i="1" dirty="0" smtClean="0"/>
              <a:t> </a:t>
            </a:r>
            <a:r>
              <a:rPr lang="es-ES" sz="2000" dirty="0" smtClean="0"/>
              <a:t>y</a:t>
            </a:r>
            <a:r>
              <a:rPr lang="es-ES" sz="2000" dirty="0"/>
              <a:t>, por tanto, </a:t>
            </a:r>
            <a:r>
              <a:rPr lang="es-ES" sz="2000" dirty="0" smtClean="0"/>
              <a:t> la </a:t>
            </a:r>
            <a:r>
              <a:rPr lang="es-ES" sz="2000" dirty="0"/>
              <a:t>necesidad de contratar seguros personales</a:t>
            </a:r>
          </a:p>
          <a:p>
            <a:r>
              <a:rPr lang="es-ES" sz="2000" dirty="0"/>
              <a:t>para garantizar una cobertura sanitaria.</a:t>
            </a:r>
          </a:p>
          <a:p>
            <a:r>
              <a:rPr lang="es-ES" sz="2000" dirty="0"/>
              <a:t>c) La importancia para las familias de planificar e </a:t>
            </a:r>
            <a:r>
              <a:rPr lang="es-ES" sz="2000" i="1" dirty="0">
                <a:solidFill>
                  <a:srgbClr val="FF0000"/>
                </a:solidFill>
              </a:rPr>
              <a:t>invertir adecuadamente en la educación </a:t>
            </a:r>
            <a:r>
              <a:rPr lang="es-ES" sz="2000" dirty="0"/>
              <a:t>de sus hijas e hijos.</a:t>
            </a:r>
          </a:p>
          <a:p>
            <a:r>
              <a:rPr lang="es-ES" sz="1400" dirty="0"/>
              <a:t> </a:t>
            </a:r>
          </a:p>
          <a:p>
            <a:r>
              <a:rPr lang="es-ES" sz="1400" dirty="0"/>
              <a:t>Aplicación en 18 países:</a:t>
            </a:r>
          </a:p>
          <a:p>
            <a:r>
              <a:rPr lang="es-ES" sz="1400" dirty="0"/>
              <a:t>ESPAÑA, AUSTRALIA, BÉLGICA, BRASIL, CHINA (SHANGHÁI), COLOMBIA, CROACIA, ESLOVAQUIA, </a:t>
            </a:r>
            <a:endParaRPr lang="es-ES" sz="1400" dirty="0" smtClean="0"/>
          </a:p>
          <a:p>
            <a:r>
              <a:rPr lang="es-ES" sz="1400" dirty="0" smtClean="0"/>
              <a:t>ESLOVENIA</a:t>
            </a:r>
            <a:r>
              <a:rPr lang="es-ES" sz="1400" dirty="0"/>
              <a:t>, ESTADOS UNIDOS, ESTONIA, FRANCIA, ISRAEL, ITALIA, LETONIA, NUEVA ZELANDA, POLONIA </a:t>
            </a:r>
            <a:endParaRPr lang="es-ES" sz="1400" dirty="0" smtClean="0"/>
          </a:p>
          <a:p>
            <a:r>
              <a:rPr lang="es-ES" sz="1400" dirty="0" smtClean="0"/>
              <a:t>Y </a:t>
            </a:r>
            <a:r>
              <a:rPr lang="es-ES" sz="1400" dirty="0"/>
              <a:t>REPÚBLICA CHECA</a:t>
            </a:r>
            <a:r>
              <a:rPr lang="es-ES" sz="1400" dirty="0" smtClean="0"/>
              <a:t>.</a:t>
            </a:r>
          </a:p>
          <a:p>
            <a:endParaRPr lang="es-ES" sz="1400" dirty="0"/>
          </a:p>
          <a:p>
            <a:r>
              <a:rPr lang="en-US" sz="1400" dirty="0"/>
              <a:t>PISA 2012. Financial Literacy Assessment Framework, April 2012</a:t>
            </a:r>
            <a:endParaRPr lang="es-ES" sz="1400" dirty="0"/>
          </a:p>
          <a:p>
            <a:endParaRPr lang="es-ES" dirty="0"/>
          </a:p>
        </p:txBody>
      </p:sp>
      <p:sp>
        <p:nvSpPr>
          <p:cNvPr id="3" name="2 Marcador de número de diapositiva"/>
          <p:cNvSpPr>
            <a:spLocks noGrp="1"/>
          </p:cNvSpPr>
          <p:nvPr>
            <p:ph type="sldNum" sz="quarter" idx="12"/>
          </p:nvPr>
        </p:nvSpPr>
        <p:spPr/>
        <p:txBody>
          <a:bodyPr/>
          <a:lstStyle/>
          <a:p>
            <a:pPr>
              <a:defRPr/>
            </a:pPr>
            <a:fld id="{E559EB5A-268C-4930-B9AB-2A80C3CC1DE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Título"/>
          <p:cNvSpPr>
            <a:spLocks noGrp="1"/>
          </p:cNvSpPr>
          <p:nvPr>
            <p:ph type="title"/>
          </p:nvPr>
        </p:nvSpPr>
        <p:spPr>
          <a:xfrm>
            <a:off x="1216025" y="1144588"/>
            <a:ext cx="10298113" cy="847725"/>
          </a:xfrm>
        </p:spPr>
        <p:txBody>
          <a:bodyPr/>
          <a:lstStyle/>
          <a:p>
            <a:r>
              <a:rPr lang="es-ES" sz="4600" b="1" dirty="0" smtClean="0">
                <a:solidFill>
                  <a:srgbClr val="12B616"/>
                </a:solidFill>
              </a:rPr>
              <a:t>4. </a:t>
            </a:r>
            <a:r>
              <a:rPr lang="es-ES" sz="4600" b="1" u="sng" dirty="0" smtClean="0">
                <a:solidFill>
                  <a:srgbClr val="12B616"/>
                </a:solidFill>
              </a:rPr>
              <a:t>DERECHO A NO SER EXPULSADO DE LA ESCUELA TEMPRANAMENTE</a:t>
            </a:r>
            <a:endParaRPr lang="en-US" sz="4600" u="sng" dirty="0" smtClean="0">
              <a:solidFill>
                <a:srgbClr val="12B616"/>
              </a:solidFill>
            </a:endParaRPr>
          </a:p>
        </p:txBody>
      </p:sp>
      <p:sp>
        <p:nvSpPr>
          <p:cNvPr id="5" name="4 Marcador de contenido"/>
          <p:cNvSpPr>
            <a:spLocks noGrp="1"/>
          </p:cNvSpPr>
          <p:nvPr>
            <p:ph idx="1"/>
          </p:nvPr>
        </p:nvSpPr>
        <p:spPr>
          <a:xfrm>
            <a:off x="1360488" y="2352675"/>
            <a:ext cx="10153650" cy="6264275"/>
          </a:xfrm>
        </p:spPr>
        <p:txBody>
          <a:bodyPr rtlCol="0">
            <a:normAutofit fontScale="85000" lnSpcReduction="10000"/>
          </a:bodyPr>
          <a:lstStyle/>
          <a:p>
            <a:pPr marL="0" indent="0" algn="ctr" defTabSz="1280160" fontAlgn="auto">
              <a:spcAft>
                <a:spcPts val="0"/>
              </a:spcAft>
              <a:buFont typeface="Brush Script MT" pitchFamily="66" charset="0"/>
              <a:buNone/>
              <a:defRPr/>
            </a:pPr>
            <a:r>
              <a:rPr lang="es-ES" sz="3500" b="1" dirty="0"/>
              <a:t>La LOMCE segrega y expulsa de la escuela a los alumnos con dificultades de aprendizaje: es </a:t>
            </a:r>
            <a:r>
              <a:rPr lang="es-ES" sz="3500" b="1" dirty="0" smtClean="0"/>
              <a:t>elitista</a:t>
            </a:r>
          </a:p>
          <a:p>
            <a:pPr marL="0" indent="0" algn="ctr" defTabSz="1280160" fontAlgn="auto">
              <a:spcAft>
                <a:spcPts val="0"/>
              </a:spcAft>
              <a:buFont typeface="Brush Script MT" pitchFamily="66" charset="0"/>
              <a:buNone/>
              <a:defRPr/>
            </a:pPr>
            <a:endParaRPr lang="en-US" sz="2400" dirty="0"/>
          </a:p>
          <a:p>
            <a:pPr marL="384048" indent="-384048" algn="just" defTabSz="1280160" fontAlgn="auto">
              <a:spcAft>
                <a:spcPts val="600"/>
              </a:spcAft>
              <a:buClr>
                <a:srgbClr val="12B616"/>
              </a:buClr>
              <a:buSzPct val="140000"/>
              <a:buFont typeface="Wingdings" pitchFamily="2" charset="2"/>
              <a:buChar char="§"/>
              <a:defRPr/>
            </a:pPr>
            <a:r>
              <a:rPr lang="es-ES" sz="2400" b="1" dirty="0"/>
              <a:t>La LOMCE</a:t>
            </a:r>
            <a:r>
              <a:rPr lang="es-ES" sz="2400" dirty="0"/>
              <a:t> dice: “</a:t>
            </a:r>
            <a:r>
              <a:rPr lang="es-ES" sz="2400" i="1" dirty="0"/>
              <a:t>Todos los estudiantes poseen talento, pero la naturaleza de este talento difiere entre ellos</a:t>
            </a:r>
            <a:r>
              <a:rPr lang="es-ES" sz="2400" i="1" dirty="0" smtClean="0"/>
              <a:t>. En </a:t>
            </a:r>
            <a:r>
              <a:rPr lang="es-ES" sz="2400" i="1" dirty="0"/>
              <a:t>consecuencia, el sistema educativo debe contar con los mecanismos necesarios para reconocerlo y potenciarlo. El reconocimiento de esta diversidad entre alumnos en sus habilidades y expectativas es el primer paso hacia el desarrollo de una estructura educativa que contemple diferentes trayectorias. La lógica de esta reforma se basa en la evolución hacia un sistema capaz de encauzar a los estudiantes hacia las trayectorias más adecuadas a sus capacidades</a:t>
            </a:r>
            <a:r>
              <a:rPr lang="es-ES" sz="2400" dirty="0" smtClean="0"/>
              <a:t>.”</a:t>
            </a:r>
          </a:p>
          <a:p>
            <a:pPr marL="384048" indent="-384048" algn="just" defTabSz="1280160" fontAlgn="auto">
              <a:spcAft>
                <a:spcPts val="600"/>
              </a:spcAft>
              <a:buClr>
                <a:srgbClr val="12B616"/>
              </a:buClr>
              <a:buSzPct val="140000"/>
              <a:buFont typeface="Wingdings" pitchFamily="2" charset="2"/>
              <a:buChar char="§"/>
              <a:defRPr/>
            </a:pPr>
            <a:r>
              <a:rPr lang="es-ES_tradnl" sz="2700" dirty="0" smtClean="0"/>
              <a:t>Con la excusa de los </a:t>
            </a:r>
            <a:r>
              <a:rPr lang="es-ES" sz="2700" dirty="0" smtClean="0">
                <a:solidFill>
                  <a:srgbClr val="FF0000"/>
                </a:solidFill>
              </a:rPr>
              <a:t>talentos</a:t>
            </a:r>
            <a:r>
              <a:rPr lang="es-ES" sz="2700" dirty="0" smtClean="0"/>
              <a:t> naturales se pretenden </a:t>
            </a:r>
            <a:r>
              <a:rPr lang="es-ES" sz="2700" dirty="0">
                <a:solidFill>
                  <a:srgbClr val="FF0000"/>
                </a:solidFill>
              </a:rPr>
              <a:t>itinerarios </a:t>
            </a:r>
            <a:r>
              <a:rPr lang="es-ES" sz="2700" dirty="0" smtClean="0">
                <a:solidFill>
                  <a:srgbClr val="FF0000"/>
                </a:solidFill>
              </a:rPr>
              <a:t>cerrados</a:t>
            </a:r>
            <a:r>
              <a:rPr lang="es-ES" sz="2700" dirty="0" smtClean="0"/>
              <a:t> que rompen </a:t>
            </a:r>
            <a:r>
              <a:rPr lang="es-ES" sz="2700" dirty="0"/>
              <a:t>el actual </a:t>
            </a:r>
            <a:r>
              <a:rPr lang="es-ES" sz="2700" dirty="0">
                <a:solidFill>
                  <a:srgbClr val="FF0000"/>
                </a:solidFill>
              </a:rPr>
              <a:t>tronco </a:t>
            </a:r>
            <a:r>
              <a:rPr lang="es-ES" sz="2700" dirty="0" smtClean="0">
                <a:solidFill>
                  <a:srgbClr val="FF0000"/>
                </a:solidFill>
              </a:rPr>
              <a:t>común, </a:t>
            </a:r>
            <a:r>
              <a:rPr lang="es-ES" sz="2700" dirty="0" smtClean="0"/>
              <a:t>clave </a:t>
            </a:r>
            <a:r>
              <a:rPr lang="es-ES" sz="2700" dirty="0"/>
              <a:t>en los buenos resultados en </a:t>
            </a:r>
            <a:r>
              <a:rPr lang="es-ES" sz="2700" dirty="0">
                <a:solidFill>
                  <a:srgbClr val="FF0000"/>
                </a:solidFill>
              </a:rPr>
              <a:t>equidad</a:t>
            </a:r>
            <a:r>
              <a:rPr lang="es-ES" sz="2700" dirty="0"/>
              <a:t> de nuestro </a:t>
            </a:r>
            <a:r>
              <a:rPr lang="es-ES" sz="2700" dirty="0" smtClean="0"/>
              <a:t>sistema.</a:t>
            </a:r>
            <a:endParaRPr lang="en-US" sz="2700" dirty="0"/>
          </a:p>
          <a:p>
            <a:pPr marL="384048" indent="-384048" algn="just" defTabSz="1280160" fontAlgn="auto">
              <a:spcAft>
                <a:spcPts val="600"/>
              </a:spcAft>
              <a:buClr>
                <a:srgbClr val="12B616"/>
              </a:buClr>
              <a:buSzPct val="140000"/>
              <a:buFont typeface="Wingdings" pitchFamily="2" charset="2"/>
              <a:buChar char="§"/>
              <a:defRPr/>
            </a:pPr>
            <a:r>
              <a:rPr lang="es-ES" sz="2700" dirty="0"/>
              <a:t>Desde 2º de la </a:t>
            </a:r>
            <a:r>
              <a:rPr lang="es-ES" sz="2700" dirty="0" smtClean="0"/>
              <a:t>ESO gran </a:t>
            </a:r>
            <a:r>
              <a:rPr lang="es-ES" sz="2700" dirty="0"/>
              <a:t>parte del alumnado será conducida a </a:t>
            </a:r>
            <a:r>
              <a:rPr lang="es-ES" sz="2700" dirty="0" smtClean="0"/>
              <a:t>itinerarios irreversibles </a:t>
            </a:r>
            <a:r>
              <a:rPr lang="es-ES" sz="2700" dirty="0"/>
              <a:t>que </a:t>
            </a:r>
            <a:r>
              <a:rPr lang="es-ES" sz="2700" dirty="0">
                <a:solidFill>
                  <a:srgbClr val="FF0000"/>
                </a:solidFill>
              </a:rPr>
              <a:t>les impedirán </a:t>
            </a:r>
            <a:r>
              <a:rPr lang="es-ES" sz="2700" dirty="0"/>
              <a:t>acceder </a:t>
            </a:r>
            <a:r>
              <a:rPr lang="es-ES" sz="2700" dirty="0" smtClean="0"/>
              <a:t>al </a:t>
            </a:r>
            <a:r>
              <a:rPr lang="es-ES" sz="2700" dirty="0" smtClean="0">
                <a:solidFill>
                  <a:srgbClr val="FF0000"/>
                </a:solidFill>
              </a:rPr>
              <a:t>bachillerato</a:t>
            </a:r>
            <a:r>
              <a:rPr lang="es-ES" sz="2700" dirty="0" smtClean="0"/>
              <a:t>.</a:t>
            </a:r>
            <a:endParaRPr lang="en-US" sz="2700" dirty="0" smtClean="0"/>
          </a:p>
          <a:p>
            <a:pPr marL="384048" indent="-384048" algn="just" defTabSz="1280160" fontAlgn="auto">
              <a:spcAft>
                <a:spcPts val="0"/>
              </a:spcAft>
              <a:buClr>
                <a:srgbClr val="12B616"/>
              </a:buClr>
              <a:buSzPct val="140000"/>
              <a:buFont typeface="Wingdings" pitchFamily="2" charset="2"/>
              <a:buChar char="§"/>
              <a:defRPr/>
            </a:pPr>
            <a:r>
              <a:rPr lang="es-ES" sz="2700" dirty="0" smtClean="0"/>
              <a:t>Creemos que esto traerá como resultado una segregación clasista, en un ataque directo a </a:t>
            </a:r>
            <a:r>
              <a:rPr lang="es-ES" sz="2700" dirty="0" smtClean="0">
                <a:solidFill>
                  <a:srgbClr val="FF0000"/>
                </a:solidFill>
              </a:rPr>
              <a:t>la igualdad de oportunidades </a:t>
            </a:r>
            <a:r>
              <a:rPr lang="es-ES" sz="2700" dirty="0" smtClean="0"/>
              <a:t>y a </a:t>
            </a:r>
            <a:r>
              <a:rPr lang="es-ES" sz="2700" dirty="0" smtClean="0">
                <a:solidFill>
                  <a:srgbClr val="FF0000"/>
                </a:solidFill>
              </a:rPr>
              <a:t>la compensación de las desigualdades de origen.</a:t>
            </a:r>
            <a:endParaRPr lang="en-US" sz="2700" dirty="0">
              <a:solidFill>
                <a:srgbClr val="FF0000"/>
              </a:solidFill>
            </a:endParaRPr>
          </a:p>
        </p:txBody>
      </p:sp>
      <p:sp>
        <p:nvSpPr>
          <p:cNvPr id="2" name="1 Marcador de número de diapositiva"/>
          <p:cNvSpPr>
            <a:spLocks noGrp="1"/>
          </p:cNvSpPr>
          <p:nvPr>
            <p:ph type="sldNum" sz="quarter" idx="12"/>
          </p:nvPr>
        </p:nvSpPr>
        <p:spPr/>
        <p:txBody>
          <a:bodyPr/>
          <a:lstStyle/>
          <a:p>
            <a:pPr>
              <a:defRPr/>
            </a:pPr>
            <a:fld id="{BA0DABF2-A802-47EB-9281-0C33C01BA77C}"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7115</TotalTime>
  <Words>3095</Words>
  <Application>Microsoft Office PowerPoint</Application>
  <PresentationFormat>Papel A3 (297 x 420 mm)</PresentationFormat>
  <Paragraphs>398</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Chincheta</vt:lpstr>
      <vt:lpstr>PLATAFORMA DE CHAMBERÍ POR LA ESCUELA PÚBLICA</vt:lpstr>
      <vt:lpstr>CON LA MAREA VERDE HEMOS LOGRADO</vt:lpstr>
      <vt:lpstr>Nuestros ONCE  contra la LOMCE Ley Orgánica de Mejora de la Calidad Educativa</vt:lpstr>
      <vt:lpstr>1. DERECHO A LA EDUCACIÓN </vt:lpstr>
      <vt:lpstr>2. DERECHO A LA EDUCACIÓN INTEGRAL Y NO ECONOMICISTA</vt:lpstr>
      <vt:lpstr>3. DERECHO AL CONSENSO SOCIAL EDUCATIVO Y RESPETO A LOS PROFESORES</vt:lpstr>
      <vt:lpstr>Diapositiva 7</vt:lpstr>
      <vt:lpstr>Diapositiva 8</vt:lpstr>
      <vt:lpstr>4. DERECHO A NO SER EXPULSADO DE LA ESCUELA TEMPRANAMENTE</vt:lpstr>
      <vt:lpstr>5. DERECHO A LA CALIDAD EDUCATIVA Y A LA EVALUACIÓN FORMATIVA</vt:lpstr>
      <vt:lpstr>Reválidas para quién</vt:lpstr>
      <vt:lpstr>6. DERECHO A SER ATENDIDO Y APOYADO EN LA DIVERSIDAD</vt:lpstr>
      <vt:lpstr>7. DERECHO  A LA IGUALDAD DE OPORTUNIDADES</vt:lpstr>
      <vt:lpstr>8. DERECHO A LA PARTICIPACIÓN</vt:lpstr>
      <vt:lpstr>9. DERECHO A LA DEMOCRACIA EN LOS CENTROS EDUCATIVOS</vt:lpstr>
      <vt:lpstr>10. DERECHO A CONTAR CON RECURSOS SUFICIENTES</vt:lpstr>
      <vt:lpstr>11. DERECHO A DISFRUTAR DE LA ESCUELA PÚBLICA DE TOD@S PARA TOD@S</vt:lpstr>
      <vt:lpstr>LA CONCRECIÓN DE LA LOMCE</vt:lpstr>
      <vt:lpstr>EL CURRÍCULO DEL MINISTERIO  LAS ASIGNATURAS</vt:lpstr>
      <vt:lpstr>LAS ASIGNATURAS</vt:lpstr>
      <vt:lpstr>EL CURRÍCULO DEL MINISTERIO LAS REVÁLIDAS</vt:lpstr>
      <vt:lpstr>LAS REVÁLIDAS</vt:lpstr>
      <vt:lpstr>EL CURRÍCULO DE MADRID  CRÍTICAS GENERALES</vt:lpstr>
      <vt:lpstr>Rompe el ciclo de dos cursos</vt:lpstr>
      <vt:lpstr>Las reválidas </vt:lpstr>
      <vt:lpstr>Atención a la diversidad </vt:lpstr>
      <vt:lpstr>Educación integral y equilibrio de materias </vt:lpstr>
      <vt:lpstr>Diferencia entre centros públicos y privados concertados</vt:lpstr>
      <vt:lpstr>Diapositiva 29</vt:lpstr>
      <vt:lpstr>El Horario lectivo</vt:lpstr>
      <vt:lpstr>Currículo de Algunas Materias</vt:lpstr>
      <vt:lpstr>Currículo de Algunas Materias</vt:lpstr>
      <vt:lpstr>Currículo de Algunas Materias</vt:lpstr>
      <vt:lpstr>Cómo nos afecta</vt:lpstr>
      <vt:lpstr>Diapositiva 35</vt:lpstr>
      <vt:lpstr>Diapositiva 36</vt:lpstr>
      <vt:lpstr>¿Y si nos resistimos?</vt:lpstr>
      <vt:lpstr>DOS PROPUESTAS</vt:lpstr>
      <vt:lpstr>Banco de libros</vt:lpstr>
      <vt:lpstr>Carta de Compromiso Democrático</vt:lpstr>
      <vt:lpstr>Carta de Compromiso Democrático</vt:lpstr>
      <vt:lpstr>Únete a la Marea Verde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DERECHO A LA EDUCACIÓN</dc:title>
  <dc:creator>Ranita</dc:creator>
  <cp:lastModifiedBy>Centor</cp:lastModifiedBy>
  <cp:revision>65</cp:revision>
  <dcterms:created xsi:type="dcterms:W3CDTF">2013-04-18T21:52:04Z</dcterms:created>
  <dcterms:modified xsi:type="dcterms:W3CDTF">2014-05-28T10:41:19Z</dcterms:modified>
</cp:coreProperties>
</file>